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56" r:id="rId2"/>
    <p:sldId id="284" r:id="rId3"/>
    <p:sldId id="285" r:id="rId4"/>
    <p:sldId id="371" r:id="rId5"/>
    <p:sldId id="264" r:id="rId6"/>
    <p:sldId id="261" r:id="rId7"/>
    <p:sldId id="263" r:id="rId8"/>
    <p:sldId id="282" r:id="rId9"/>
    <p:sldId id="283" r:id="rId10"/>
    <p:sldId id="386" r:id="rId11"/>
    <p:sldId id="268" r:id="rId12"/>
    <p:sldId id="388" r:id="rId13"/>
    <p:sldId id="287" r:id="rId14"/>
    <p:sldId id="288" r:id="rId15"/>
    <p:sldId id="289" r:id="rId16"/>
    <p:sldId id="290" r:id="rId17"/>
    <p:sldId id="316" r:id="rId18"/>
    <p:sldId id="317" r:id="rId19"/>
    <p:sldId id="327" r:id="rId20"/>
    <p:sldId id="320" r:id="rId21"/>
    <p:sldId id="321" r:id="rId22"/>
    <p:sldId id="322" r:id="rId23"/>
    <p:sldId id="323" r:id="rId24"/>
    <p:sldId id="324" r:id="rId25"/>
    <p:sldId id="325" r:id="rId26"/>
    <p:sldId id="328" r:id="rId27"/>
    <p:sldId id="291" r:id="rId28"/>
    <p:sldId id="396" r:id="rId29"/>
    <p:sldId id="292" r:id="rId30"/>
    <p:sldId id="293" r:id="rId31"/>
    <p:sldId id="294" r:id="rId32"/>
    <p:sldId id="296" r:id="rId33"/>
    <p:sldId id="297" r:id="rId34"/>
    <p:sldId id="300" r:id="rId35"/>
    <p:sldId id="301" r:id="rId36"/>
    <p:sldId id="302" r:id="rId37"/>
    <p:sldId id="304" r:id="rId38"/>
    <p:sldId id="305" r:id="rId39"/>
    <p:sldId id="306" r:id="rId40"/>
    <p:sldId id="308" r:id="rId41"/>
    <p:sldId id="310" r:id="rId42"/>
    <p:sldId id="311" r:id="rId43"/>
    <p:sldId id="269" r:id="rId44"/>
    <p:sldId id="368" r:id="rId45"/>
    <p:sldId id="315" r:id="rId46"/>
    <p:sldId id="385" r:id="rId47"/>
    <p:sldId id="384" r:id="rId48"/>
    <p:sldId id="334" r:id="rId49"/>
    <p:sldId id="335" r:id="rId50"/>
    <p:sldId id="338" r:id="rId51"/>
    <p:sldId id="339" r:id="rId52"/>
    <p:sldId id="340" r:id="rId53"/>
    <p:sldId id="342" r:id="rId54"/>
    <p:sldId id="330" r:id="rId55"/>
    <p:sldId id="331" r:id="rId56"/>
    <p:sldId id="332" r:id="rId57"/>
    <p:sldId id="376" r:id="rId58"/>
    <p:sldId id="377" r:id="rId59"/>
    <p:sldId id="318"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60" r:id="rId76"/>
    <p:sldId id="389" r:id="rId77"/>
    <p:sldId id="361" r:id="rId78"/>
    <p:sldId id="359" r:id="rId79"/>
    <p:sldId id="362" r:id="rId80"/>
    <p:sldId id="380" r:id="rId81"/>
    <p:sldId id="390" r:id="rId82"/>
    <p:sldId id="277" r:id="rId83"/>
    <p:sldId id="382" r:id="rId84"/>
    <p:sldId id="398" r:id="rId85"/>
    <p:sldId id="399" r:id="rId86"/>
    <p:sldId id="400" r:id="rId87"/>
    <p:sldId id="401" r:id="rId88"/>
    <p:sldId id="402" r:id="rId89"/>
    <p:sldId id="403" r:id="rId90"/>
    <p:sldId id="404" r:id="rId91"/>
    <p:sldId id="405" r:id="rId92"/>
    <p:sldId id="397" r:id="rId93"/>
    <p:sldId id="381" r:id="rId94"/>
    <p:sldId id="383" r:id="rId9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2" autoAdjust="0"/>
    <p:restoredTop sz="94613" autoAdjust="0"/>
  </p:normalViewPr>
  <p:slideViewPr>
    <p:cSldViewPr>
      <p:cViewPr>
        <p:scale>
          <a:sx n="91" d="100"/>
          <a:sy n="91" d="100"/>
        </p:scale>
        <p:origin x="-2202" y="-510"/>
      </p:cViewPr>
      <p:guideLst>
        <p:guide orient="horz" pos="2160"/>
        <p:guide pos="2880"/>
      </p:guideLst>
    </p:cSldViewPr>
  </p:slideViewPr>
  <p:outlineViewPr>
    <p:cViewPr>
      <p:scale>
        <a:sx n="33" d="100"/>
        <a:sy n="33" d="100"/>
      </p:scale>
      <p:origin x="48" y="43734"/>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723FA2E-0346-45E4-8F53-DD1F191D0669}" type="datetimeFigureOut">
              <a:rPr lang="en-US" smtClean="0"/>
              <a:pPr/>
              <a:t>1/29/2014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BA8DD38-3437-4756-98D8-BCEEF761767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0C42D38-273C-4B5D-AAE9-591E62ACAC6B}" type="datetimeFigureOut">
              <a:rPr lang="en-US" smtClean="0"/>
              <a:pPr/>
              <a:t>1/29/2014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B5572F3-8914-4375-8E41-1D6DD7DC78BE}" type="slidenum">
              <a:rPr lang="en-US" smtClean="0"/>
              <a:pPr/>
              <a:t>‹#›</a:t>
            </a:fld>
            <a:endParaRPr lang="en-US"/>
          </a:p>
        </p:txBody>
      </p:sp>
    </p:spTree>
    <p:extLst>
      <p:ext uri="{BB962C8B-B14F-4D97-AF65-F5344CB8AC3E}">
        <p14:creationId xmlns="" xmlns:p14="http://schemas.microsoft.com/office/powerpoint/2010/main" val="121438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100" dirty="0" smtClean="0"/>
              <a:t>I hope this program will help prepare YOU to serve as monitor or answer questions you may have if you are an existing monitor</a:t>
            </a:r>
          </a:p>
          <a:p>
            <a:endParaRPr lang="en-US" sz="2100" dirty="0" smtClean="0"/>
          </a:p>
          <a:p>
            <a:r>
              <a:rPr lang="en-US" sz="2100" dirty="0" smtClean="0"/>
              <a:t>Largely, we want to help you understand your role and what we expect from you</a:t>
            </a:r>
          </a:p>
          <a:p>
            <a:endParaRPr lang="en-US" sz="2100" dirty="0" smtClean="0"/>
          </a:p>
          <a:p>
            <a:r>
              <a:rPr lang="en-US" sz="2100" dirty="0" smtClean="0"/>
              <a:t>As a GRI monitor, you represent AAR.  Although you may have been asked by your local association to serve, you are mainly representing AAR in your role.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 times, we see student comments pertaining to an issue.</a:t>
            </a:r>
            <a:r>
              <a:rPr lang="en-US" baseline="0" dirty="0" smtClean="0"/>
              <a:t>  We then look at the monitor evaluation and nothing is mentioned.</a:t>
            </a:r>
          </a:p>
          <a:p>
            <a:r>
              <a:rPr lang="en-US" baseline="0" dirty="0" smtClean="0"/>
              <a:t>Example:  multiple students commented that instructor did not follow the outline, instructor was all over the board, it was difficult to follow the instruction, the </a:t>
            </a:r>
            <a:r>
              <a:rPr lang="en-US" baseline="0" dirty="0" err="1" smtClean="0"/>
              <a:t>powerpoint</a:t>
            </a:r>
            <a:r>
              <a:rPr lang="en-US" baseline="0" dirty="0" smtClean="0"/>
              <a:t> did not flow with the outline.  The monitor comment on the form simply read  “good”</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 the course</a:t>
            </a:r>
            <a:r>
              <a:rPr lang="en-US" baseline="0" dirty="0" smtClean="0"/>
              <a:t> provider will print extra sets of materials above the number of students registered for walk-ins.  If you run out of material, the materials can be downloaded from www.azgri.com and copied in house.</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27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Often, the course</a:t>
            </a:r>
            <a:r>
              <a:rPr lang="en-US" baseline="0" dirty="0" smtClean="0"/>
              <a:t> provider will print extra sets of materials above the number of students registered for walk-ins.  If you run out of material, the materials can be downloaded from www.azgri.com and copied in house.</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dirty="0" smtClean="0"/>
              <a:t>Also important to know how it will be handled if sponsor takes up too much time</a:t>
            </a:r>
          </a:p>
        </p:txBody>
      </p:sp>
      <p:sp>
        <p:nvSpPr>
          <p:cNvPr id="4" name="Slide Number Placeholder 3"/>
          <p:cNvSpPr>
            <a:spLocks noGrp="1"/>
          </p:cNvSpPr>
          <p:nvPr>
            <p:ph type="sldNum" sz="quarter" idx="10"/>
          </p:nvPr>
        </p:nvSpPr>
        <p:spPr/>
        <p:txBody>
          <a:bodyPr/>
          <a:lstStyle/>
          <a:p>
            <a:fld id="{E3CE6591-E1B3-46A0-A115-0DAF844E11AF}" type="slidenum">
              <a:rPr lang="en-US" smtClean="0"/>
              <a:pPr/>
              <a:t>30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signs are posted earlier, it may discourage a student who is a</a:t>
            </a:r>
            <a:r>
              <a:rPr lang="en-US" baseline="0" dirty="0" smtClean="0"/>
              <a:t> few minutes late to turn around and leave.</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34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helps defuse</a:t>
            </a:r>
            <a:r>
              <a:rPr lang="en-US" baseline="0" dirty="0" smtClean="0"/>
              <a:t> any arguments after the class</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37</a:t>
            </a:fld>
            <a:endParaRPr lang="en-US"/>
          </a:p>
        </p:txBody>
      </p:sp>
    </p:spTree>
    <p:extLst>
      <p:ext uri="{BB962C8B-B14F-4D97-AF65-F5344CB8AC3E}">
        <p14:creationId xmlns="" xmlns:p14="http://schemas.microsoft.com/office/powerpoint/2010/main" val="385036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38</a:t>
            </a:fld>
            <a:endParaRPr lang="en-US"/>
          </a:p>
        </p:txBody>
      </p:sp>
    </p:spTree>
    <p:extLst>
      <p:ext uri="{BB962C8B-B14F-4D97-AF65-F5344CB8AC3E}">
        <p14:creationId xmlns="" xmlns:p14="http://schemas.microsoft.com/office/powerpoint/2010/main" val="39966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latin typeface="Arial" pitchFamily="34" charset="0"/>
                <a:cs typeface="Arial" pitchFamily="34" charset="0"/>
              </a:rPr>
              <a:t>Templates are </a:t>
            </a:r>
            <a:r>
              <a:rPr lang="en-US" sz="1300" dirty="0" smtClean="0">
                <a:latin typeface="Arial" pitchFamily="34" charset="0"/>
                <a:cs typeface="Arial" pitchFamily="34" charset="0"/>
              </a:rPr>
              <a:t>provided by AAR to the course provider.</a:t>
            </a:r>
            <a:br>
              <a:rPr lang="en-US" sz="1300" dirty="0" smtClean="0">
                <a:latin typeface="Arial" pitchFamily="34" charset="0"/>
                <a:cs typeface="Arial" pitchFamily="34" charset="0"/>
              </a:rPr>
            </a:br>
            <a:r>
              <a:rPr lang="en-US" sz="1300" dirty="0" smtClean="0">
                <a:latin typeface="Arial" pitchFamily="34" charset="0"/>
                <a:cs typeface="Arial" pitchFamily="34" charset="0"/>
              </a:rPr>
              <a:t>Course providers fill in the students names.</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42</a:t>
            </a:fld>
            <a:endParaRPr lang="en-US"/>
          </a:p>
        </p:txBody>
      </p:sp>
    </p:spTree>
    <p:extLst>
      <p:ext uri="{BB962C8B-B14F-4D97-AF65-F5344CB8AC3E}">
        <p14:creationId xmlns="" xmlns:p14="http://schemas.microsoft.com/office/powerpoint/2010/main" val="686669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Article appearing in August AZR</a:t>
            </a:r>
          </a:p>
          <a:p>
            <a:r>
              <a:rPr lang="en-US" dirty="0" smtClean="0"/>
              <a:t>Email will be sent to current candidates next week</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43</a:t>
            </a:fld>
            <a:endParaRPr lang="en-US"/>
          </a:p>
        </p:txBody>
      </p:sp>
    </p:spTree>
    <p:extLst>
      <p:ext uri="{BB962C8B-B14F-4D97-AF65-F5344CB8AC3E}">
        <p14:creationId xmlns="" xmlns:p14="http://schemas.microsoft.com/office/powerpoint/2010/main" val="4022109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look up their own course history.  (only native GRI courses will be listed)</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45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a:t>
            </a:r>
            <a:r>
              <a:rPr lang="en-US" baseline="0" dirty="0" smtClean="0"/>
              <a:t> </a:t>
            </a:r>
            <a:r>
              <a:rPr lang="en-US" dirty="0" smtClean="0"/>
              <a:t>start with a</a:t>
            </a:r>
            <a:r>
              <a:rPr lang="en-US" baseline="0" dirty="0" smtClean="0"/>
              <a:t> few key terms so we are all on the same page:</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page of each</a:t>
            </a:r>
            <a:r>
              <a:rPr lang="en-US" baseline="0" dirty="0" smtClean="0"/>
              <a:t> student book contains this information</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46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Class evaluations are completed online via Survey Monkey.  </a:t>
            </a:r>
          </a:p>
          <a:p>
            <a:endParaRPr lang="en-US" sz="1300" dirty="0" smtClean="0"/>
          </a:p>
          <a:p>
            <a:r>
              <a:rPr lang="en-US" sz="1300" dirty="0" smtClean="0"/>
              <a:t>Students will access the evaluations on the AZGRI website under the My GRI page.  </a:t>
            </a:r>
          </a:p>
          <a:p>
            <a:endParaRPr lang="en-US" sz="1300" dirty="0" smtClean="0"/>
          </a:p>
          <a:p>
            <a:r>
              <a:rPr lang="en-US" sz="1300" dirty="0" smtClean="0"/>
              <a:t>Please stress to them that the survey and exam MUST be completed within 48 hours of the class. </a:t>
            </a:r>
          </a:p>
          <a:p>
            <a:r>
              <a:rPr lang="en-US" sz="1300" b="1" i="1" dirty="0" smtClean="0"/>
              <a:t> </a:t>
            </a:r>
            <a:endParaRPr lang="en-US" sz="1300" dirty="0" smtClean="0"/>
          </a:p>
          <a:p>
            <a:r>
              <a:rPr lang="en-US" sz="1300" dirty="0" smtClean="0"/>
              <a:t>Successful completion of the module will not be valid until the student</a:t>
            </a:r>
          </a:p>
          <a:p>
            <a:r>
              <a:rPr lang="en-US" sz="1300" dirty="0" smtClean="0"/>
              <a:t>completes an Instructor evaluation and the exam.  </a:t>
            </a:r>
          </a:p>
          <a:p>
            <a:r>
              <a:rPr lang="en-US" sz="1300" dirty="0" smtClean="0"/>
              <a:t>(The exam link is contained at the end of the evaluation.)</a:t>
            </a:r>
          </a:p>
        </p:txBody>
      </p:sp>
      <p:sp>
        <p:nvSpPr>
          <p:cNvPr id="4" name="Slide Number Placeholder 3"/>
          <p:cNvSpPr>
            <a:spLocks noGrp="1"/>
          </p:cNvSpPr>
          <p:nvPr>
            <p:ph type="sldNum" sz="quarter" idx="10"/>
          </p:nvPr>
        </p:nvSpPr>
        <p:spPr/>
        <p:txBody>
          <a:bodyPr/>
          <a:lstStyle/>
          <a:p>
            <a:fld id="{E3CE6591-E1B3-46A0-A115-0DAF844E11AF}" type="slidenum">
              <a:rPr lang="en-US" smtClean="0"/>
              <a:pPr/>
              <a:t>47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course provider may ask your assistance in boxing this material up.</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53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56</a:t>
            </a:fld>
            <a:endParaRPr lang="en-US"/>
          </a:p>
        </p:txBody>
      </p:sp>
    </p:spTree>
    <p:extLst>
      <p:ext uri="{BB962C8B-B14F-4D97-AF65-F5344CB8AC3E}">
        <p14:creationId xmlns="" xmlns:p14="http://schemas.microsoft.com/office/powerpoint/2010/main" val="4222720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we have learning styles to consider, we have generational</a:t>
            </a:r>
            <a:r>
              <a:rPr lang="en-US" baseline="0" dirty="0" smtClean="0"/>
              <a:t> styles to consider.  It really does take talent to educate to today’s students in today’s environment.</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57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400"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58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technology and customer service classes do not offer c/e credit</a:t>
            </a:r>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74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students can look up their GRI class records on the www.AZgri.com</a:t>
            </a:r>
            <a:r>
              <a:rPr lang="en-US" baseline="0" dirty="0" smtClean="0"/>
              <a:t> website</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78</a:t>
            </a:fld>
            <a:endParaRPr lang="en-US"/>
          </a:p>
        </p:txBody>
      </p:sp>
    </p:spTree>
    <p:extLst>
      <p:ext uri="{BB962C8B-B14F-4D97-AF65-F5344CB8AC3E}">
        <p14:creationId xmlns="" xmlns:p14="http://schemas.microsoft.com/office/powerpoint/2010/main" val="282570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Brittni</a:t>
            </a:r>
            <a:r>
              <a:rPr lang="en-US" baseline="0" dirty="0" smtClean="0"/>
              <a:t> – review the </a:t>
            </a:r>
            <a:r>
              <a:rPr lang="en-US" u="sng" baseline="0" dirty="0" smtClean="0"/>
              <a:t>criteria</a:t>
            </a:r>
            <a:r>
              <a:rPr lang="en-US" baseline="0" dirty="0" smtClean="0"/>
              <a:t> and </a:t>
            </a:r>
            <a:r>
              <a:rPr lang="en-US" u="sng" baseline="0" dirty="0" smtClean="0"/>
              <a:t>how to apply </a:t>
            </a:r>
            <a:r>
              <a:rPr lang="en-US" baseline="0" dirty="0" smtClean="0"/>
              <a:t>for a scholarship and </a:t>
            </a:r>
            <a:r>
              <a:rPr lang="en-US" u="sng" baseline="0" dirty="0" smtClean="0"/>
              <a:t>where </a:t>
            </a:r>
            <a:r>
              <a:rPr lang="en-US" baseline="0" dirty="0" smtClean="0"/>
              <a:t>folks can find scholarship information/application on website</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82</a:t>
            </a:fld>
            <a:endParaRPr lang="en-US"/>
          </a:p>
        </p:txBody>
      </p:sp>
    </p:spTree>
    <p:extLst>
      <p:ext uri="{BB962C8B-B14F-4D97-AF65-F5344CB8AC3E}">
        <p14:creationId xmlns="" xmlns:p14="http://schemas.microsoft.com/office/powerpoint/2010/main" val="2727846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Members now have a better chance to build the GRI curriculum according to their needs.</a:t>
            </a:r>
          </a:p>
          <a:p>
            <a:r>
              <a:rPr lang="en-US" dirty="0" smtClean="0"/>
              <a:t>For those that want online options</a:t>
            </a:r>
            <a:r>
              <a:rPr lang="en-US" baseline="0" dirty="0" smtClean="0"/>
              <a:t> – the REBAC classes offer online format (in addition to live classroom format)</a:t>
            </a:r>
          </a:p>
          <a:p>
            <a:r>
              <a:rPr lang="en-US" baseline="0" dirty="0" smtClean="0"/>
              <a:t>For those that have earned NAR designations prior to earning the GRI designation – they now can be used towards their GRI designation</a:t>
            </a:r>
          </a:p>
          <a:p>
            <a:r>
              <a:rPr lang="en-US" baseline="0" dirty="0" smtClean="0"/>
              <a:t>For those that have been in the business a while and may want to focus on the risk management aspect – they now can use the </a:t>
            </a:r>
            <a:r>
              <a:rPr lang="en-US" baseline="0" dirty="0" err="1" smtClean="0"/>
              <a:t>rCRMS</a:t>
            </a:r>
            <a:r>
              <a:rPr lang="en-US" baseline="0" dirty="0" smtClean="0"/>
              <a:t> classes toward their GRI designation</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6</a:t>
            </a:fld>
            <a:endParaRPr lang="en-US"/>
          </a:p>
        </p:txBody>
      </p:sp>
    </p:spTree>
    <p:extLst>
      <p:ext uri="{BB962C8B-B14F-4D97-AF65-F5344CB8AC3E}">
        <p14:creationId xmlns="" xmlns:p14="http://schemas.microsoft.com/office/powerpoint/2010/main" val="1674668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89</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90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91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94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www.AZgri.com homepage</a:t>
            </a:r>
            <a:endParaRPr lang="en-US" dirty="0"/>
          </a:p>
        </p:txBody>
      </p:sp>
      <p:sp>
        <p:nvSpPr>
          <p:cNvPr id="4" name="Slide Number Placeholder 3"/>
          <p:cNvSpPr>
            <a:spLocks noGrp="1"/>
          </p:cNvSpPr>
          <p:nvPr>
            <p:ph type="sldNum" sz="quarter" idx="10"/>
          </p:nvPr>
        </p:nvSpPr>
        <p:spPr/>
        <p:txBody>
          <a:bodyPr/>
          <a:lstStyle/>
          <a:p>
            <a:fld id="{8B5572F3-8914-4375-8E41-1D6DD7DC78BE}" type="slidenum">
              <a:rPr lang="en-US" smtClean="0"/>
              <a:pPr/>
              <a:t>10</a:t>
            </a:fld>
            <a:endParaRPr lang="en-US"/>
          </a:p>
        </p:txBody>
      </p:sp>
    </p:spTree>
    <p:extLst>
      <p:ext uri="{BB962C8B-B14F-4D97-AF65-F5344CB8AC3E}">
        <p14:creationId xmlns="" xmlns:p14="http://schemas.microsoft.com/office/powerpoint/2010/main" val="384876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FAQ</a:t>
            </a:r>
            <a:r>
              <a:rPr lang="en-US" baseline="0" dirty="0" smtClean="0"/>
              <a:t> containing frequently asked questions</a:t>
            </a:r>
            <a:endParaRPr lang="en-US" dirty="0" smtClean="0"/>
          </a:p>
        </p:txBody>
      </p:sp>
      <p:sp>
        <p:nvSpPr>
          <p:cNvPr id="4" name="Slide Number Placeholder 3"/>
          <p:cNvSpPr>
            <a:spLocks noGrp="1"/>
          </p:cNvSpPr>
          <p:nvPr>
            <p:ph type="sldNum" sz="quarter" idx="10"/>
          </p:nvPr>
        </p:nvSpPr>
        <p:spPr/>
        <p:txBody>
          <a:bodyPr/>
          <a:lstStyle/>
          <a:p>
            <a:fld id="{8B5572F3-8914-4375-8E41-1D6DD7DC78BE}" type="slidenum">
              <a:rPr lang="en-US" smtClean="0"/>
              <a:pPr/>
              <a:t>11</a:t>
            </a:fld>
            <a:endParaRPr lang="en-US"/>
          </a:p>
        </p:txBody>
      </p:sp>
    </p:spTree>
    <p:extLst>
      <p:ext uri="{BB962C8B-B14F-4D97-AF65-F5344CB8AC3E}">
        <p14:creationId xmlns="" xmlns:p14="http://schemas.microsoft.com/office/powerpoint/2010/main" val="4022109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dirty="0" smtClean="0"/>
              <a:t>MOST IMPORTANT:  Provide feedback to AAR</a:t>
            </a:r>
          </a:p>
          <a:p>
            <a:endParaRPr lang="en-US" sz="1700"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Updates to curriculum made based on student feedback</a:t>
            </a:r>
          </a:p>
          <a:p>
            <a:endParaRPr lang="en-US" dirty="0" smtClean="0"/>
          </a:p>
          <a:p>
            <a:r>
              <a:rPr lang="en-US" dirty="0" smtClean="0"/>
              <a:t>Instructor’s continued participation in GRI program based on student and monitor feedback</a:t>
            </a:r>
          </a:p>
        </p:txBody>
      </p:sp>
      <p:sp>
        <p:nvSpPr>
          <p:cNvPr id="4" name="Slide Number Placeholder 3"/>
          <p:cNvSpPr>
            <a:spLocks noGrp="1"/>
          </p:cNvSpPr>
          <p:nvPr>
            <p:ph type="sldNum" sz="quarter" idx="10"/>
          </p:nvPr>
        </p:nvSpPr>
        <p:spPr/>
        <p:txBody>
          <a:bodyPr/>
          <a:lstStyle/>
          <a:p>
            <a:fld id="{E3CE6591-E1B3-46A0-A115-0DAF844E11AF}" type="slidenum">
              <a:rPr lang="en-US" smtClean="0"/>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instructor delivery should be addressing all types of learners</a:t>
            </a:r>
          </a:p>
          <a:p>
            <a:endParaRPr lang="en-US" dirty="0" smtClean="0"/>
          </a:p>
          <a:p>
            <a:r>
              <a:rPr lang="en-US" dirty="0" smtClean="0"/>
              <a:t>Studies show </a:t>
            </a:r>
          </a:p>
          <a:p>
            <a:r>
              <a:rPr lang="en-US" dirty="0" smtClean="0"/>
              <a:t>22% of learners are Auditory :</a:t>
            </a:r>
          </a:p>
          <a:p>
            <a:r>
              <a:rPr lang="en-US" dirty="0" smtClean="0"/>
              <a:t>need to HEAR things</a:t>
            </a:r>
          </a:p>
          <a:p>
            <a:r>
              <a:rPr lang="en-US" dirty="0" smtClean="0"/>
              <a:t>like instructor  telling stories</a:t>
            </a:r>
          </a:p>
          <a:p>
            <a:endParaRPr lang="en-US" dirty="0" smtClean="0"/>
          </a:p>
          <a:p>
            <a:r>
              <a:rPr lang="en-US" dirty="0" smtClean="0"/>
              <a:t>20% of learners are Tactile:</a:t>
            </a:r>
          </a:p>
          <a:p>
            <a:r>
              <a:rPr lang="en-US" dirty="0" smtClean="0"/>
              <a:t>need to write down information – take notes</a:t>
            </a:r>
          </a:p>
          <a:p>
            <a:r>
              <a:rPr lang="en-US" dirty="0" smtClean="0"/>
              <a:t>Learn by performing</a:t>
            </a:r>
          </a:p>
          <a:p>
            <a:endParaRPr lang="en-US" dirty="0" smtClean="0"/>
          </a:p>
          <a:p>
            <a:r>
              <a:rPr lang="en-US" dirty="0" smtClean="0"/>
              <a:t>12% are kinesthetic:</a:t>
            </a:r>
          </a:p>
          <a:p>
            <a:r>
              <a:rPr lang="en-US" dirty="0" smtClean="0"/>
              <a:t>Need to “do” – trial by error</a:t>
            </a:r>
          </a:p>
          <a:p>
            <a:r>
              <a:rPr lang="en-US" dirty="0" smtClean="0"/>
              <a:t>Need to move around </a:t>
            </a:r>
          </a:p>
          <a:p>
            <a:r>
              <a:rPr lang="en-US" dirty="0" smtClean="0"/>
              <a:t>Like case studies and field trips</a:t>
            </a:r>
          </a:p>
          <a:p>
            <a:endParaRPr lang="en-US" dirty="0" smtClean="0"/>
          </a:p>
          <a:p>
            <a:r>
              <a:rPr lang="en-US" dirty="0" smtClean="0"/>
              <a:t>46% of learners are visual:</a:t>
            </a:r>
          </a:p>
          <a:p>
            <a:r>
              <a:rPr lang="en-US" dirty="0" smtClean="0"/>
              <a:t>Need to see something  - handouts/student workbooks</a:t>
            </a:r>
          </a:p>
          <a:p>
            <a:r>
              <a:rPr lang="en-US" dirty="0" smtClean="0"/>
              <a:t>Like to take notes on handouts</a:t>
            </a:r>
          </a:p>
        </p:txBody>
      </p:sp>
      <p:sp>
        <p:nvSpPr>
          <p:cNvPr id="4" name="Slide Number Placeholder 3"/>
          <p:cNvSpPr>
            <a:spLocks noGrp="1"/>
          </p:cNvSpPr>
          <p:nvPr>
            <p:ph type="sldNum" sz="quarter" idx="10"/>
          </p:nvPr>
        </p:nvSpPr>
        <p:spPr/>
        <p:txBody>
          <a:bodyPr/>
          <a:lstStyle/>
          <a:p>
            <a:fld id="{E3CE6591-E1B3-46A0-A115-0DAF844E11AF}" type="slidenum">
              <a:rPr lang="en-US" smtClean="0"/>
              <a:pPr/>
              <a:t>21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smtClean="0"/>
              <a:t>Adult learners want information they can apply directly to their work.</a:t>
            </a:r>
          </a:p>
          <a:p>
            <a:r>
              <a:rPr lang="en-US" sz="1900" dirty="0" smtClean="0"/>
              <a:t>Theory is useful only when participants know how to use it.  Connecting the dots for the students is one of the major goals of the GRI curriculum.  We look to you to help us gauge this area.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3CE6591-E1B3-46A0-A115-0DAF844E11AF}"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5240B-6503-4118-A8BB-E3B8AF7E96F8}"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5240B-6503-4118-A8BB-E3B8AF7E96F8}"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5240B-6503-4118-A8BB-E3B8AF7E96F8}"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5240B-6503-4118-A8BB-E3B8AF7E96F8}"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5240B-6503-4118-A8BB-E3B8AF7E96F8}" type="datetimeFigureOut">
              <a:rPr lang="en-US" smtClean="0"/>
              <a:pPr/>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5240B-6503-4118-A8BB-E3B8AF7E96F8}" type="datetimeFigureOut">
              <a:rPr lang="en-US" smtClean="0"/>
              <a:pPr/>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5240B-6503-4118-A8BB-E3B8AF7E96F8}" type="datetimeFigureOut">
              <a:rPr lang="en-US" smtClean="0"/>
              <a:pPr/>
              <a:t>1/29/2014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5240B-6503-4118-A8BB-E3B8AF7E96F8}" type="datetimeFigureOut">
              <a:rPr lang="en-US" smtClean="0"/>
              <a:pPr/>
              <a:t>1/29/2014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5240B-6503-4118-A8BB-E3B8AF7E96F8}" type="datetimeFigureOut">
              <a:rPr lang="en-US" smtClean="0"/>
              <a:pPr/>
              <a:t>1/29/2014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5240B-6503-4118-A8BB-E3B8AF7E96F8}" type="datetimeFigureOut">
              <a:rPr lang="en-US" smtClean="0"/>
              <a:pPr/>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5240B-6503-4118-A8BB-E3B8AF7E96F8}" type="datetimeFigureOut">
              <a:rPr lang="en-US" smtClean="0"/>
              <a:pPr/>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FB88C-C812-4CDE-A6D1-7B29BDD3F116}"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5240B-6503-4118-A8BB-E3B8AF7E96F8}" type="datetimeFigureOut">
              <a:rPr lang="en-US" smtClean="0"/>
              <a:pPr/>
              <a:t>1/29/2014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FB88C-C812-4CDE-A6D1-7B29BDD3F1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3.wav"/><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hyperlink" Target="http://www.azgri.com/" TargetMode="External"/><Relationship Id="rId2" Type="http://schemas.openxmlformats.org/officeDocument/2006/relationships/slideLayout" Target="../slideLayouts/slideLayout6.xml"/><Relationship Id="rId1" Type="http://schemas.openxmlformats.org/officeDocument/2006/relationships/audio" Target="../media/audio15.wav"/><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www.azgri.com/" TargetMode="External"/><Relationship Id="rId2" Type="http://schemas.openxmlformats.org/officeDocument/2006/relationships/slideLayout" Target="../slideLayouts/slideLayout6.xml"/><Relationship Id="rId1" Type="http://schemas.openxmlformats.org/officeDocument/2006/relationships/audio" Target="../media/audio16.wav"/><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18.wav"/><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9.wav"/><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13.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1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audio" Target="../media/audio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28.wav"/><Relationship Id="rId5" Type="http://schemas.openxmlformats.org/officeDocument/2006/relationships/image" Target="../media/image2.png"/><Relationship Id="rId4" Type="http://schemas.openxmlformats.org/officeDocument/2006/relationships/hyperlink" Target="http://www.azgri.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audio" Target="../media/audio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2.wav"/><Relationship Id="rId1" Type="http://schemas.openxmlformats.org/officeDocument/2006/relationships/tags" Target="../tags/tag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audio" Target="../media/audio34.wav"/><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5.wav"/><Relationship Id="rId1" Type="http://schemas.openxmlformats.org/officeDocument/2006/relationships/tags" Target="../tags/tag4.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audio" Target="../media/audio38.wav"/><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6.xml"/><Relationship Id="rId1" Type="http://schemas.openxmlformats.org/officeDocument/2006/relationships/audio" Target="../media/audio40.wav"/><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audio" Target="../media/audio42.wav"/><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audio" Target="../media/audio45.wav"/><Relationship Id="rId5" Type="http://schemas.openxmlformats.org/officeDocument/2006/relationships/image" Target="../media/image13.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audio" Target="../media/audio46.wav"/><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audio" Target="../media/audio47.wav"/><Relationship Id="rId5" Type="http://schemas.openxmlformats.org/officeDocument/2006/relationships/image" Target="../media/image13.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5.wav"/></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audio" Target="../media/audio5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audio" Target="../media/audio53.wav"/><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5.wav"/><Relationship Id="rId1" Type="http://schemas.openxmlformats.org/officeDocument/2006/relationships/tags" Target="../tags/tag5.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6.wav"/><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57.wav"/><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58.wav"/><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9.wav"/><Relationship Id="rId1" Type="http://schemas.openxmlformats.org/officeDocument/2006/relationships/tags" Target="../tags/tag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60.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1.wav"/><Relationship Id="rId1" Type="http://schemas.openxmlformats.org/officeDocument/2006/relationships/tags" Target="../tags/tag8.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2.wav"/><Relationship Id="rId1" Type="http://schemas.openxmlformats.org/officeDocument/2006/relationships/tags" Target="../tags/tag9.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3.wav"/><Relationship Id="rId1" Type="http://schemas.openxmlformats.org/officeDocument/2006/relationships/tags" Target="../tags/tag10.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4.wav"/><Relationship Id="rId1" Type="http://schemas.openxmlformats.org/officeDocument/2006/relationships/tags" Target="../tags/tag11.xml"/><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5.wav"/><Relationship Id="rId1" Type="http://schemas.openxmlformats.org/officeDocument/2006/relationships/tags" Target="../tags/tag12.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6.wav"/><Relationship Id="rId1" Type="http://schemas.openxmlformats.org/officeDocument/2006/relationships/tags" Target="../tags/tag13.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7.wav"/><Relationship Id="rId1" Type="http://schemas.openxmlformats.org/officeDocument/2006/relationships/tags" Target="../tags/tag14.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8.wav"/><Relationship Id="rId1" Type="http://schemas.openxmlformats.org/officeDocument/2006/relationships/tags" Target="../tags/tag15.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9.wav"/><Relationship Id="rId1" Type="http://schemas.openxmlformats.org/officeDocument/2006/relationships/tags" Target="../tags/tag16.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0.wav"/><Relationship Id="rId1" Type="http://schemas.openxmlformats.org/officeDocument/2006/relationships/tags" Target="../tags/tag17.xml"/><Relationship Id="rId5" Type="http://schemas.openxmlformats.org/officeDocument/2006/relationships/image" Target="../media/image47.png"/><Relationship Id="rId4" Type="http://schemas.openxmlformats.org/officeDocument/2006/relationships/hyperlink" Target="http://www.azgri.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audio" Target="../media/audio71.wav"/></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audio" Target="../media/audio72.wav"/></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media/audio73.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74.wav"/><Relationship Id="rId5" Type="http://schemas.openxmlformats.org/officeDocument/2006/relationships/image" Target="../media/image51.png"/><Relationship Id="rId4" Type="http://schemas.openxmlformats.org/officeDocument/2006/relationships/hyperlink" Target="http://www.azgri.co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audio" Target="../media/audio75.wav"/></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audio" Target="../media/audio76.wav"/></Relationships>
</file>

<file path=ppt/slides/_rels/slide77.xml.rels><?xml version="1.0" encoding="UTF-8" standalone="yes"?>
<Relationships xmlns="http://schemas.openxmlformats.org/package/2006/relationships"><Relationship Id="rId3" Type="http://schemas.openxmlformats.org/officeDocument/2006/relationships/hyperlink" Target="http://www.azgri.com/" TargetMode="External"/><Relationship Id="rId2" Type="http://schemas.openxmlformats.org/officeDocument/2006/relationships/slideLayout" Target="../slideLayouts/slideLayout2.xml"/><Relationship Id="rId1" Type="http://schemas.openxmlformats.org/officeDocument/2006/relationships/audio" Target="../media/audio77.wav"/><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78.wav"/><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audio" Target="../media/audio79.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audio" Target="../media/audio80.wav"/></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audio" Target="../media/audio81.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82.wav"/><Relationship Id="rId6" Type="http://schemas.openxmlformats.org/officeDocument/2006/relationships/image" Target="../media/image13.png"/><Relationship Id="rId5" Type="http://schemas.openxmlformats.org/officeDocument/2006/relationships/image" Target="../media/image59.png"/><Relationship Id="rId4" Type="http://schemas.openxmlformats.org/officeDocument/2006/relationships/image" Target="../media/image58.e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83.wav"/><Relationship Id="rId5" Type="http://schemas.openxmlformats.org/officeDocument/2006/relationships/image" Target="../media/image13.png"/><Relationship Id="rId4" Type="http://schemas.openxmlformats.org/officeDocument/2006/relationships/hyperlink" Target="http://www.azgri.com/"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84.wav"/><Relationship Id="rId5" Type="http://schemas.openxmlformats.org/officeDocument/2006/relationships/image" Target="../media/image13.png"/><Relationship Id="rId4" Type="http://schemas.openxmlformats.org/officeDocument/2006/relationships/hyperlink" Target="http://www.azgri.com/"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85.wav"/><Relationship Id="rId6" Type="http://schemas.openxmlformats.org/officeDocument/2006/relationships/image" Target="../media/image13.png"/><Relationship Id="rId5" Type="http://schemas.openxmlformats.org/officeDocument/2006/relationships/image" Target="../media/image61.pn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86.wav"/><Relationship Id="rId6" Type="http://schemas.openxmlformats.org/officeDocument/2006/relationships/image" Target="../media/image13.png"/><Relationship Id="rId5" Type="http://schemas.openxmlformats.org/officeDocument/2006/relationships/image" Target="../media/image63.png"/><Relationship Id="rId4" Type="http://schemas.openxmlformats.org/officeDocument/2006/relationships/image" Target="../media/image62.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87.wav"/><Relationship Id="rId6" Type="http://schemas.openxmlformats.org/officeDocument/2006/relationships/image" Target="../media/image13.png"/><Relationship Id="rId5" Type="http://schemas.openxmlformats.org/officeDocument/2006/relationships/image" Target="../media/image65.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88.wav"/><Relationship Id="rId6" Type="http://schemas.openxmlformats.org/officeDocument/2006/relationships/image" Target="../media/image13.png"/><Relationship Id="rId5" Type="http://schemas.openxmlformats.org/officeDocument/2006/relationships/image" Target="../media/image67.png"/><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89.wav"/><Relationship Id="rId6" Type="http://schemas.openxmlformats.org/officeDocument/2006/relationships/image" Target="../media/image13.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90.wav"/><Relationship Id="rId6" Type="http://schemas.openxmlformats.org/officeDocument/2006/relationships/image" Target="../media/image13.png"/><Relationship Id="rId5" Type="http://schemas.openxmlformats.org/officeDocument/2006/relationships/image" Target="../media/image71.png"/><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91.wav"/><Relationship Id="rId5" Type="http://schemas.openxmlformats.org/officeDocument/2006/relationships/image" Target="../media/image13.png"/><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92.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93.wav"/><Relationship Id="rId1" Type="http://schemas.openxmlformats.org/officeDocument/2006/relationships/tags" Target="../tags/tag18.xml"/><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audio" Target="../media/audio94.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918" y="1524000"/>
            <a:ext cx="6329082" cy="868698"/>
          </a:xfrm>
        </p:spPr>
        <p:txBody>
          <a:bodyPr>
            <a:normAutofit/>
          </a:bodyPr>
          <a:lstStyle/>
          <a:p>
            <a:r>
              <a:rPr lang="en-US" sz="3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Welcome to the</a:t>
            </a:r>
            <a:endParaRPr lang="en-US" sz="3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Subtitle 2"/>
          <p:cNvSpPr>
            <a:spLocks noGrp="1"/>
          </p:cNvSpPr>
          <p:nvPr>
            <p:ph type="subTitle" idx="1"/>
          </p:nvPr>
        </p:nvSpPr>
        <p:spPr>
          <a:xfrm>
            <a:off x="1676400" y="3429000"/>
            <a:ext cx="5638800" cy="1752600"/>
          </a:xfrm>
        </p:spPr>
        <p:txBody>
          <a:bodyPr/>
          <a:lstStyle/>
          <a:p>
            <a:r>
              <a:rPr lang="en-US" dirty="0" smtClean="0"/>
              <a:t>Monitor Training</a:t>
            </a:r>
          </a:p>
          <a:p>
            <a:r>
              <a:rPr lang="en-US" dirty="0" smtClean="0"/>
              <a:t>2014</a:t>
            </a:r>
            <a:endParaRPr lang="en-US" dirty="0"/>
          </a:p>
        </p:txBody>
      </p:sp>
      <p:sp>
        <p:nvSpPr>
          <p:cNvPr id="5" name="Title 1"/>
          <p:cNvSpPr txBox="1">
            <a:spLocks/>
          </p:cNvSpPr>
          <p:nvPr/>
        </p:nvSpPr>
        <p:spPr>
          <a:xfrm>
            <a:off x="990600" y="1783098"/>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rPr>
              <a:t>GRADUATE REALTOR®</a:t>
            </a:r>
            <a:r>
              <a:rPr kumimoji="0" lang="en-US" sz="4000" b="1" i="0" u="none" strike="noStrike" kern="1200" cap="all" spc="0" normalizeH="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rPr>
              <a:t> Institute</a:t>
            </a:r>
            <a:endParaRPr kumimoji="0" lang="en-US" sz="40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pic>
        <p:nvPicPr>
          <p:cNvPr id="10" name="~PP570.WAV">
            <a:hlinkClick r:id="" action="ppaction://media"/>
          </p:cNvPr>
          <p:cNvPicPr>
            <a:picLocks noRot="1" noChangeAspect="1"/>
          </p:cNvPicPr>
          <p:nvPr>
            <a:wavAudioFile r:embed="rId1" name="~PP570.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0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719072">
            <a:normAutofit/>
          </a:bodyPr>
          <a:lstStyle/>
          <a:p>
            <a:pPr algn="l"/>
            <a:r>
              <a:rPr lang="en-US" dirty="0" smtClean="0"/>
              <a:t>Where can you find this?</a:t>
            </a:r>
            <a:endParaRPr lang="en-US"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09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90800" y="1208226"/>
            <a:ext cx="4241800" cy="49449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P2290.WAV">
            <a:hlinkClick r:id="" action="ppaction://media"/>
          </p:cNvPr>
          <p:cNvPicPr>
            <a:picLocks noRot="1" noChangeAspect="1"/>
          </p:cNvPicPr>
          <p:nvPr>
            <a:wavAudioFile r:embed="rId1" name="~PP2290.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081482927"/>
      </p:ext>
    </p:extLst>
  </p:cSld>
  <p:clrMapOvr>
    <a:masterClrMapping/>
  </p:clrMapOvr>
  <p:transition advClick="0" advTm="16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914400" y="381000"/>
            <a:ext cx="7620000" cy="861774"/>
          </a:xfrm>
          <a:prstGeom prst="rect">
            <a:avLst/>
          </a:prstGeom>
          <a:noFill/>
        </p:spPr>
        <p:txBody>
          <a:bodyPr wrap="square" rtlCol="0">
            <a:spAutoFit/>
          </a:bodyPr>
          <a:lstStyle/>
          <a:p>
            <a:r>
              <a:rPr lang="en-US" sz="3200" dirty="0" smtClean="0"/>
              <a:t>Resource to help members understand:</a:t>
            </a:r>
            <a:endParaRPr lang="en-US" sz="3200"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35199" y="1242774"/>
            <a:ext cx="4296681" cy="47929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P3114.WAV">
            <a:hlinkClick r:id="" action="ppaction://media"/>
          </p:cNvPr>
          <p:cNvPicPr>
            <a:picLocks noRot="1" noChangeAspect="1"/>
          </p:cNvPicPr>
          <p:nvPr>
            <a:wavAudioFile r:embed="rId1" name="~PP3114.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4074327495"/>
      </p:ext>
    </p:extLst>
  </p:cSld>
  <p:clrMapOvr>
    <a:masterClrMapping/>
  </p:clrMapOvr>
  <p:transition advClick="0" advTm="15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t>Monitors:  Your Role</a:t>
            </a:r>
            <a:endParaRPr lang="en-US" b="1"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P212.WAV">
            <a:hlinkClick r:id="" action="ppaction://media"/>
          </p:cNvPr>
          <p:cNvPicPr>
            <a:picLocks noRot="1" noChangeAspect="1"/>
          </p:cNvPicPr>
          <p:nvPr>
            <a:wavAudioFile r:embed="rId1" name="~PP212.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607466649"/>
      </p:ext>
    </p:extLst>
  </p:cSld>
  <p:clrMapOvr>
    <a:masterClrMapping/>
  </p:clrMapOvr>
  <p:transition advClick="0" advTm="3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371600"/>
            <a:ext cx="7634547" cy="954107"/>
          </a:xfrm>
          <a:prstGeom prst="rect">
            <a:avLst/>
          </a:prstGeom>
          <a:noFill/>
        </p:spPr>
        <p:txBody>
          <a:bodyPr wrap="square" rtlCol="0">
            <a:spAutoFit/>
          </a:bodyPr>
          <a:lstStyle/>
          <a:p>
            <a:r>
              <a:rPr lang="en-US" sz="3200" dirty="0" smtClean="0">
                <a:solidFill>
                  <a:schemeClr val="bg2">
                    <a:lumMod val="25000"/>
                  </a:schemeClr>
                </a:solidFill>
              </a:rPr>
              <a:t>Manage</a:t>
            </a:r>
            <a:r>
              <a:rPr lang="en-US" sz="3200" dirty="0" smtClean="0"/>
              <a:t> the classroom environment  </a:t>
            </a:r>
          </a:p>
          <a:p>
            <a:r>
              <a:rPr lang="en-US" sz="2400" i="1" dirty="0" smtClean="0"/>
              <a:t>(room temperature, attendance, distractions)</a:t>
            </a:r>
            <a:endParaRPr lang="en-US" sz="2400" i="1" dirty="0"/>
          </a:p>
        </p:txBody>
      </p:sp>
      <p:sp>
        <p:nvSpPr>
          <p:cNvPr id="5" name="TextBox 4"/>
          <p:cNvSpPr txBox="1"/>
          <p:nvPr/>
        </p:nvSpPr>
        <p:spPr>
          <a:xfrm>
            <a:off x="745374" y="2438400"/>
            <a:ext cx="7041573" cy="954107"/>
          </a:xfrm>
          <a:prstGeom prst="rect">
            <a:avLst/>
          </a:prstGeom>
          <a:noFill/>
        </p:spPr>
        <p:txBody>
          <a:bodyPr wrap="square" rtlCol="0">
            <a:spAutoFit/>
          </a:bodyPr>
          <a:lstStyle/>
          <a:p>
            <a:r>
              <a:rPr lang="en-US" sz="3200" dirty="0" smtClean="0">
                <a:solidFill>
                  <a:schemeClr val="bg2">
                    <a:lumMod val="25000"/>
                  </a:schemeClr>
                </a:solidFill>
              </a:rPr>
              <a:t>Assist</a:t>
            </a:r>
            <a:r>
              <a:rPr lang="en-US" sz="3200" dirty="0" smtClean="0"/>
              <a:t> the Instructor </a:t>
            </a:r>
            <a:r>
              <a:rPr lang="en-US" sz="2400" i="1" dirty="0" smtClean="0"/>
              <a:t>(break reminders, pass out handouts, if needed)</a:t>
            </a:r>
            <a:endParaRPr lang="en-US" sz="2400" i="1" dirty="0"/>
          </a:p>
        </p:txBody>
      </p:sp>
      <p:sp>
        <p:nvSpPr>
          <p:cNvPr id="6" name="TextBox 5"/>
          <p:cNvSpPr txBox="1"/>
          <p:nvPr/>
        </p:nvSpPr>
        <p:spPr>
          <a:xfrm>
            <a:off x="776548" y="3429000"/>
            <a:ext cx="8153400" cy="954107"/>
          </a:xfrm>
          <a:prstGeom prst="rect">
            <a:avLst/>
          </a:prstGeom>
          <a:noFill/>
        </p:spPr>
        <p:txBody>
          <a:bodyPr wrap="square" rtlCol="0">
            <a:spAutoFit/>
          </a:bodyPr>
          <a:lstStyle/>
          <a:p>
            <a:r>
              <a:rPr lang="en-US" sz="3200" dirty="0" smtClean="0">
                <a:solidFill>
                  <a:schemeClr val="bg2">
                    <a:lumMod val="25000"/>
                  </a:schemeClr>
                </a:solidFill>
              </a:rPr>
              <a:t>Provide feedback </a:t>
            </a:r>
            <a:r>
              <a:rPr lang="en-US" sz="3200" dirty="0" smtClean="0"/>
              <a:t>to AAR </a:t>
            </a:r>
            <a:r>
              <a:rPr lang="en-US" sz="2400" i="1" dirty="0" smtClean="0"/>
              <a:t>(curriculum and instructors) – MOST IMPORTANT</a:t>
            </a:r>
            <a:endParaRPr lang="en-US" sz="2400" i="1" dirty="0"/>
          </a:p>
        </p:txBody>
      </p:sp>
      <p:sp>
        <p:nvSpPr>
          <p:cNvPr id="8" name="TextBox 7"/>
          <p:cNvSpPr txBox="1"/>
          <p:nvPr/>
        </p:nvSpPr>
        <p:spPr>
          <a:xfrm>
            <a:off x="772392" y="4495800"/>
            <a:ext cx="8005156" cy="1077218"/>
          </a:xfrm>
          <a:prstGeom prst="rect">
            <a:avLst/>
          </a:prstGeom>
          <a:noFill/>
        </p:spPr>
        <p:txBody>
          <a:bodyPr wrap="square" rtlCol="0">
            <a:spAutoFit/>
          </a:bodyPr>
          <a:lstStyle/>
          <a:p>
            <a:r>
              <a:rPr lang="en-US" sz="3200" dirty="0" smtClean="0">
                <a:solidFill>
                  <a:schemeClr val="bg2">
                    <a:lumMod val="25000"/>
                  </a:schemeClr>
                </a:solidFill>
              </a:rPr>
              <a:t>Answer student questions </a:t>
            </a:r>
            <a:r>
              <a:rPr lang="en-US" sz="3200" dirty="0" smtClean="0"/>
              <a:t>about the program and the designation</a:t>
            </a:r>
            <a:endParaRPr lang="en-US" sz="3200" dirty="0"/>
          </a:p>
        </p:txBody>
      </p:sp>
      <p:sp>
        <p:nvSpPr>
          <p:cNvPr id="7" name="TextBox 6"/>
          <p:cNvSpPr txBox="1"/>
          <p:nvPr/>
        </p:nvSpPr>
        <p:spPr>
          <a:xfrm>
            <a:off x="838200" y="609600"/>
            <a:ext cx="7162800" cy="523220"/>
          </a:xfrm>
          <a:prstGeom prst="rect">
            <a:avLst/>
          </a:prstGeom>
          <a:noFill/>
        </p:spPr>
        <p:txBody>
          <a:bodyPr wrap="square" rtlCol="0">
            <a:spAutoFit/>
          </a:bodyPr>
          <a:lstStyle/>
          <a:p>
            <a:pPr algn="ctr"/>
            <a:r>
              <a:rPr lang="en-US" sz="2800" b="1" dirty="0" smtClean="0"/>
              <a:t>ROLE OF A GRI MONITOR:</a:t>
            </a:r>
            <a:endParaRPr lang="en-US" sz="2800" b="1" dirty="0"/>
          </a:p>
        </p:txBody>
      </p:sp>
      <p:pic>
        <p:nvPicPr>
          <p:cNvPr id="11" name="~PP355.WAV">
            <a:hlinkClick r:id="" action="ppaction://media"/>
          </p:cNvPr>
          <p:cNvPicPr>
            <a:picLocks noRot="1" noChangeAspect="1"/>
          </p:cNvPicPr>
          <p:nvPr>
            <a:wavAudioFile r:embed="rId2" name="~PP355.WAV"/>
          </p:nvPr>
        </p:nvPicPr>
        <p:blipFill>
          <a:blip r:embed="rId5" cstate="print"/>
          <a:stretch>
            <a:fillRect/>
          </a:stretch>
        </p:blipFill>
        <p:spPr>
          <a:xfrm>
            <a:off x="8737600" y="6451600"/>
            <a:ext cx="304800" cy="304800"/>
          </a:xfrm>
          <a:prstGeom prst="rect">
            <a:avLst/>
          </a:prstGeom>
        </p:spPr>
      </p:pic>
    </p:spTree>
    <p:custDataLst>
      <p:tags r:id="rId1"/>
    </p:custDataLst>
  </p:cSld>
  <p:clrMapOvr>
    <a:masterClrMapping/>
  </p:clrMapOvr>
  <p:transition advTm="12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0-#ppt_w/2"/>
                                          </p:val>
                                        </p:tav>
                                        <p:tav tm="100000">
                                          <p:val>
                                            <p:strVal val="#ppt_x"/>
                                          </p:val>
                                        </p:tav>
                                      </p:tavLst>
                                    </p:anim>
                                    <p:anim calcmode="lin" valueType="num">
                                      <p:cBhvr additive="base">
                                        <p:cTn id="3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4" grpId="0"/>
      <p:bldP spid="5"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838200" y="2209800"/>
            <a:ext cx="7848600" cy="3429000"/>
          </a:xfrm>
        </p:spPr>
        <p:txBody>
          <a:bodyPr>
            <a:normAutofit fontScale="90000"/>
          </a:bodyPr>
          <a:lstStyle/>
          <a:p>
            <a:pPr algn="l"/>
            <a:r>
              <a:rPr lang="en-US" sz="2400" dirty="0" smtClean="0">
                <a:latin typeface="Arial" pitchFamily="34" charset="0"/>
                <a:cs typeface="Arial" pitchFamily="34" charset="0"/>
              </a:rPr>
              <a:t>I</a:t>
            </a:r>
            <a:r>
              <a:rPr lang="en-US" sz="2400" b="0" dirty="0" smtClean="0">
                <a:solidFill>
                  <a:schemeClr val="tx1"/>
                </a:solidFill>
                <a:effectLst/>
                <a:latin typeface="Arial" pitchFamily="34" charset="0"/>
                <a:cs typeface="Arial" pitchFamily="34" charset="0"/>
              </a:rPr>
              <a:t>nterrupt or correct instructors during class</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Read the newspaper in back of room and not pay attention</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Talk in the back of the room – disruptive</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Not notice students using electronics</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Be too stiff or </a:t>
            </a:r>
            <a:r>
              <a:rPr lang="en-US" sz="2400" b="0" dirty="0" err="1" smtClean="0">
                <a:solidFill>
                  <a:schemeClr val="tx1"/>
                </a:solidFill>
                <a:effectLst/>
                <a:latin typeface="Arial" pitchFamily="34" charset="0"/>
                <a:cs typeface="Arial" pitchFamily="34" charset="0"/>
              </a:rPr>
              <a:t>militarian</a:t>
            </a:r>
            <a:r>
              <a:rPr lang="en-US" sz="2400" b="0" dirty="0" smtClean="0">
                <a:solidFill>
                  <a:schemeClr val="tx1"/>
                </a:solidFill>
                <a:effectLst/>
                <a:latin typeface="Arial" pitchFamily="34" charset="0"/>
                <a:cs typeface="Arial" pitchFamily="34" charset="0"/>
              </a:rPr>
              <a:t> in introductory remarks </a:t>
            </a:r>
            <a:r>
              <a:rPr lang="en-US" sz="3600" dirty="0" smtClean="0">
                <a:latin typeface="Arial" pitchFamily="34" charset="0"/>
                <a:cs typeface="Arial" pitchFamily="34" charset="0"/>
              </a:rPr>
              <a:t/>
            </a:r>
            <a:br>
              <a:rPr lang="en-US" sz="3600" dirty="0" smtClean="0">
                <a:latin typeface="Arial" pitchFamily="34" charset="0"/>
                <a:cs typeface="Arial" pitchFamily="34" charset="0"/>
              </a:rPr>
            </a:br>
            <a:endParaRPr lang="en-US" sz="3600" b="0" dirty="0">
              <a:solidFill>
                <a:schemeClr val="tx1"/>
              </a:solidFill>
              <a:effectLst/>
              <a:latin typeface="Arial" pitchFamily="34" charset="0"/>
              <a:cs typeface="Arial" pitchFamily="34" charset="0"/>
            </a:endParaRPr>
          </a:p>
        </p:txBody>
      </p:sp>
      <p:sp>
        <p:nvSpPr>
          <p:cNvPr id="3" name="TextBox 2"/>
          <p:cNvSpPr txBox="1"/>
          <p:nvPr/>
        </p:nvSpPr>
        <p:spPr>
          <a:xfrm>
            <a:off x="838200" y="990600"/>
            <a:ext cx="8077200" cy="707886"/>
          </a:xfrm>
          <a:prstGeom prst="rect">
            <a:avLst/>
          </a:prstGeom>
          <a:noFill/>
        </p:spPr>
        <p:txBody>
          <a:bodyPr wrap="square" rtlCol="0">
            <a:spAutoFit/>
          </a:bodyPr>
          <a:lstStyle/>
          <a:p>
            <a:r>
              <a:rPr lang="en-US" sz="4000" b="1" dirty="0" smtClean="0">
                <a:latin typeface="Arial" pitchFamily="34" charset="0"/>
                <a:cs typeface="Arial" pitchFamily="34" charset="0"/>
              </a:rPr>
              <a:t>Be cautious not to:</a:t>
            </a:r>
            <a:endParaRPr lang="en-US" sz="4000" dirty="0"/>
          </a:p>
        </p:txBody>
      </p:sp>
      <p:pic>
        <p:nvPicPr>
          <p:cNvPr id="4" name="~PP1218.WAV">
            <a:hlinkClick r:id="" action="ppaction://media"/>
          </p:cNvPr>
          <p:cNvPicPr>
            <a:picLocks noRot="1" noChangeAspect="1"/>
          </p:cNvPicPr>
          <p:nvPr>
            <a:wavAudioFile r:embed="rId1" name="~PP1218.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21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457200" y="1905000"/>
            <a:ext cx="4191000" cy="4038600"/>
          </a:xfrm>
        </p:spPr>
        <p:txBody>
          <a:bodyPr/>
          <a:lstStyle/>
          <a:p>
            <a:pPr algn="ctr"/>
            <a:r>
              <a:rPr lang="en-US" sz="2800" b="0" dirty="0" smtClean="0">
                <a:solidFill>
                  <a:schemeClr val="tx1"/>
                </a:solidFill>
                <a:effectLst/>
                <a:latin typeface="Arial" pitchFamily="34" charset="0"/>
                <a:cs typeface="Arial" pitchFamily="34" charset="0"/>
              </a:rPr>
              <a:t>All monitor information including evaluation forms can be downloaded from </a:t>
            </a:r>
            <a:r>
              <a:rPr lang="en-US" sz="2800" dirty="0" smtClean="0">
                <a:effectLst/>
                <a:latin typeface="Arial" pitchFamily="34" charset="0"/>
                <a:cs typeface="Arial" pitchFamily="34" charset="0"/>
              </a:rPr>
              <a:t/>
            </a:r>
            <a:br>
              <a:rPr lang="en-US" sz="2800" dirty="0" smtClean="0">
                <a:effectLst/>
                <a:latin typeface="Arial" pitchFamily="34" charset="0"/>
                <a:cs typeface="Arial" pitchFamily="34" charset="0"/>
              </a:rPr>
            </a:br>
            <a:r>
              <a:rPr lang="en-US" sz="2800" dirty="0" smtClean="0">
                <a:effectLst/>
                <a:latin typeface="Arial" pitchFamily="34" charset="0"/>
                <a:cs typeface="Arial" pitchFamily="34" charset="0"/>
                <a:hlinkClick r:id="rId3"/>
              </a:rPr>
              <a:t>www.azgri.com</a:t>
            </a:r>
            <a:r>
              <a:rPr lang="en-US" sz="2800" dirty="0" smtClean="0">
                <a:effectLst/>
                <a:latin typeface="Arial" pitchFamily="34" charset="0"/>
                <a:cs typeface="Arial" pitchFamily="34" charset="0"/>
              </a:rPr>
              <a:t> </a:t>
            </a:r>
            <a:r>
              <a:rPr lang="en-US" sz="2800" b="0" dirty="0" smtClean="0">
                <a:solidFill>
                  <a:schemeClr val="tx1"/>
                </a:solidFill>
                <a:effectLst/>
                <a:latin typeface="Arial" pitchFamily="34" charset="0"/>
                <a:cs typeface="Arial" pitchFamily="34" charset="0"/>
              </a:rPr>
              <a:t>website</a:t>
            </a:r>
            <a:r>
              <a:rPr lang="en-US" sz="2800" dirty="0" smtClean="0">
                <a:effectLst/>
                <a:latin typeface="Arial" pitchFamily="34" charset="0"/>
                <a:cs typeface="Arial" pitchFamily="34" charset="0"/>
              </a:rPr>
              <a:t>.</a:t>
            </a:r>
            <a:r>
              <a:rPr lang="en-US" sz="3200" i="1" dirty="0"/>
              <a:t/>
            </a:r>
            <a:br>
              <a:rPr lang="en-US" sz="3200" i="1" dirty="0"/>
            </a:br>
            <a:r>
              <a:rPr lang="en-US" sz="4000" dirty="0"/>
              <a:t>	</a:t>
            </a:r>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24400" y="1981200"/>
            <a:ext cx="3876675" cy="3315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371600" y="609600"/>
            <a:ext cx="6629400" cy="461665"/>
          </a:xfrm>
          <a:prstGeom prst="rect">
            <a:avLst/>
          </a:prstGeom>
          <a:noFill/>
        </p:spPr>
        <p:txBody>
          <a:bodyPr wrap="square" rtlCol="0">
            <a:spAutoFit/>
          </a:bodyPr>
          <a:lstStyle/>
          <a:p>
            <a:pPr algn="ctr"/>
            <a:r>
              <a:rPr lang="en-US" sz="2400" b="1" dirty="0" smtClean="0"/>
              <a:t>Monitor Resources</a:t>
            </a:r>
            <a:endParaRPr lang="en-US" sz="2400" b="1" dirty="0"/>
          </a:p>
        </p:txBody>
      </p:sp>
      <p:pic>
        <p:nvPicPr>
          <p:cNvPr id="6" name="~PP1169.WAV">
            <a:hlinkClick r:id="" action="ppaction://media"/>
          </p:cNvPr>
          <p:cNvPicPr>
            <a:picLocks noRot="1" noChangeAspect="1"/>
          </p:cNvPicPr>
          <p:nvPr>
            <a:wavAudioFile r:embed="rId1" name="~PP1169.WAV"/>
          </p:nvPr>
        </p:nvPicPr>
        <p:blipFill>
          <a:blip r:embed="rId5" cstate="print"/>
          <a:stretch>
            <a:fillRect/>
          </a:stretch>
        </p:blipFill>
        <p:spPr>
          <a:xfrm>
            <a:off x="8737600" y="6451600"/>
            <a:ext cx="304800" cy="304800"/>
          </a:xfrm>
          <a:prstGeom prst="rect">
            <a:avLst/>
          </a:prstGeom>
        </p:spPr>
      </p:pic>
    </p:spTree>
  </p:cSld>
  <p:clrMapOvr>
    <a:masterClrMapping/>
  </p:clrMapOvr>
  <p:transition advTm="7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990600" y="762000"/>
            <a:ext cx="7620000" cy="4343400"/>
          </a:xfrm>
        </p:spPr>
        <p:txBody>
          <a:bodyPr>
            <a:normAutofit/>
          </a:bodyPr>
          <a:lstStyle/>
          <a:p>
            <a:r>
              <a:rPr lang="en-US" sz="3100" dirty="0">
                <a:latin typeface="Arial" pitchFamily="34" charset="0"/>
                <a:cs typeface="Arial" pitchFamily="34" charset="0"/>
              </a:rPr>
              <a:t>Y</a:t>
            </a:r>
            <a:r>
              <a:rPr lang="en-US" sz="3100" b="0" dirty="0" smtClean="0">
                <a:solidFill>
                  <a:schemeClr val="tx1"/>
                </a:solidFill>
                <a:effectLst/>
                <a:latin typeface="Arial" pitchFamily="34" charset="0"/>
                <a:cs typeface="Arial" pitchFamily="34" charset="0"/>
              </a:rPr>
              <a:t>our associatio</a:t>
            </a:r>
            <a:r>
              <a:rPr lang="en-US" sz="3100" dirty="0" smtClean="0">
                <a:latin typeface="Arial" pitchFamily="34" charset="0"/>
                <a:cs typeface="Arial" pitchFamily="34" charset="0"/>
              </a:rPr>
              <a:t>n staff will give you the </a:t>
            </a:r>
            <a:r>
              <a:rPr lang="en-US" sz="3100" b="0" dirty="0" smtClean="0">
                <a:solidFill>
                  <a:schemeClr val="tx1"/>
                </a:solidFill>
                <a:effectLst/>
                <a:latin typeface="Arial" pitchFamily="34" charset="0"/>
                <a:cs typeface="Arial" pitchFamily="34" charset="0"/>
              </a:rPr>
              <a:t>monitor </a:t>
            </a:r>
            <a:r>
              <a:rPr lang="en-US" sz="3100" b="0" dirty="0">
                <a:solidFill>
                  <a:schemeClr val="tx1"/>
                </a:solidFill>
                <a:effectLst/>
                <a:latin typeface="Arial" pitchFamily="34" charset="0"/>
                <a:cs typeface="Arial" pitchFamily="34" charset="0"/>
              </a:rPr>
              <a:t>packet </a:t>
            </a:r>
            <a:r>
              <a:rPr lang="en-US" sz="3100" b="0" dirty="0" smtClean="0">
                <a:solidFill>
                  <a:schemeClr val="tx1"/>
                </a:solidFill>
                <a:effectLst/>
                <a:latin typeface="Arial" pitchFamily="34" charset="0"/>
                <a:cs typeface="Arial" pitchFamily="34" charset="0"/>
              </a:rPr>
              <a:t>when you accept a class assignment</a:t>
            </a:r>
            <a:br>
              <a:rPr lang="en-US" sz="3100" b="0" dirty="0" smtClean="0">
                <a:solidFill>
                  <a:schemeClr val="tx1"/>
                </a:solidFill>
                <a:effectLst/>
                <a:latin typeface="Arial" pitchFamily="34" charset="0"/>
                <a:cs typeface="Arial" pitchFamily="34" charset="0"/>
              </a:rPr>
            </a:br>
            <a:r>
              <a:rPr lang="en-US" sz="3100" b="0" dirty="0" smtClean="0">
                <a:solidFill>
                  <a:schemeClr val="tx1"/>
                </a:solidFill>
                <a:effectLst/>
                <a:latin typeface="Arial" pitchFamily="34" charset="0"/>
                <a:cs typeface="Arial" pitchFamily="34" charset="0"/>
              </a:rPr>
              <a:t/>
            </a:r>
            <a:br>
              <a:rPr lang="en-US" sz="3100" b="0" dirty="0" smtClean="0">
                <a:solidFill>
                  <a:schemeClr val="tx1"/>
                </a:solidFill>
                <a:effectLst/>
                <a:latin typeface="Arial" pitchFamily="34" charset="0"/>
                <a:cs typeface="Arial" pitchFamily="34" charset="0"/>
              </a:rPr>
            </a:br>
            <a:r>
              <a:rPr lang="en-US" sz="3100" b="0" dirty="0" smtClean="0">
                <a:solidFill>
                  <a:schemeClr val="tx1"/>
                </a:solidFill>
                <a:effectLst/>
                <a:latin typeface="Arial" pitchFamily="34" charset="0"/>
                <a:cs typeface="Arial" pitchFamily="34" charset="0"/>
              </a:rPr>
              <a:t>or you can</a:t>
            </a:r>
            <a:br>
              <a:rPr lang="en-US" sz="3100" b="0" dirty="0" smtClean="0">
                <a:solidFill>
                  <a:schemeClr val="tx1"/>
                </a:solidFill>
                <a:effectLst/>
                <a:latin typeface="Arial" pitchFamily="34" charset="0"/>
                <a:cs typeface="Arial" pitchFamily="34" charset="0"/>
              </a:rPr>
            </a:br>
            <a:r>
              <a:rPr lang="en-US" sz="3100" b="0" dirty="0" smtClean="0">
                <a:solidFill>
                  <a:schemeClr val="tx1"/>
                </a:solidFill>
                <a:effectLst/>
                <a:latin typeface="Arial" pitchFamily="34" charset="0"/>
                <a:cs typeface="Arial" pitchFamily="34" charset="0"/>
              </a:rPr>
              <a:t/>
            </a:r>
            <a:br>
              <a:rPr lang="en-US" sz="3100" b="0" dirty="0" smtClean="0">
                <a:solidFill>
                  <a:schemeClr val="tx1"/>
                </a:solidFill>
                <a:effectLst/>
                <a:latin typeface="Arial" pitchFamily="34" charset="0"/>
                <a:cs typeface="Arial" pitchFamily="34" charset="0"/>
              </a:rPr>
            </a:br>
            <a:r>
              <a:rPr lang="en-US" sz="3100" b="0" dirty="0" smtClean="0">
                <a:solidFill>
                  <a:schemeClr val="tx1"/>
                </a:solidFill>
                <a:effectLst/>
                <a:latin typeface="Arial" pitchFamily="34" charset="0"/>
                <a:cs typeface="Arial" pitchFamily="34" charset="0"/>
              </a:rPr>
              <a:t>download it from </a:t>
            </a:r>
            <a:r>
              <a:rPr lang="en-US" sz="4000" dirty="0" smtClean="0">
                <a:solidFill>
                  <a:schemeClr val="accent4">
                    <a:lumMod val="75000"/>
                  </a:schemeClr>
                </a:solidFill>
                <a:effectLst/>
                <a:latin typeface="Arial" pitchFamily="34" charset="0"/>
                <a:cs typeface="Arial" pitchFamily="34" charset="0"/>
                <a:hlinkClick r:id="rId3"/>
              </a:rPr>
              <a:t>www.azgri.com</a:t>
            </a:r>
            <a:r>
              <a:rPr lang="en-US" sz="4000" dirty="0">
                <a:effectLst/>
                <a:latin typeface="Arial" pitchFamily="34" charset="0"/>
                <a:cs typeface="Arial" pitchFamily="34" charset="0"/>
              </a:rPr>
              <a:t> </a:t>
            </a:r>
          </a:p>
        </p:txBody>
      </p:sp>
      <p:pic>
        <p:nvPicPr>
          <p:cNvPr id="3" name="~PP1086.WAV">
            <a:hlinkClick r:id="" action="ppaction://media"/>
          </p:cNvPr>
          <p:cNvPicPr>
            <a:picLocks noRot="1" noChangeAspect="1"/>
          </p:cNvPicPr>
          <p:nvPr>
            <a:wavAudioFile r:embed="rId1" name="~PP1086.WAV"/>
          </p:nvPr>
        </p:nvPicPr>
        <p:blipFill>
          <a:blip r:embed="rId4" cstate="print"/>
          <a:stretch>
            <a:fillRect/>
          </a:stretch>
        </p:blipFill>
        <p:spPr>
          <a:xfrm>
            <a:off x="8737600" y="6451600"/>
            <a:ext cx="304800" cy="304800"/>
          </a:xfrm>
          <a:prstGeom prst="rect">
            <a:avLst/>
          </a:prstGeom>
        </p:spPr>
      </p:pic>
    </p:spTree>
  </p:cSld>
  <p:clrMapOvr>
    <a:masterClrMapping/>
  </p:clrMapOvr>
  <p:transition advTm="7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381000" y="990600"/>
            <a:ext cx="8229600" cy="4724400"/>
          </a:xfrm>
        </p:spPr>
        <p:txBody>
          <a:bodyPr>
            <a:normAutofit/>
          </a:bodyPr>
          <a:lstStyle/>
          <a:p>
            <a:pPr algn="ctr"/>
            <a:r>
              <a:rPr lang="en-US" dirty="0"/>
              <a:t/>
            </a:r>
            <a:br>
              <a:rPr lang="en-US" dirty="0"/>
            </a:br>
            <a:r>
              <a:rPr lang="en-US" dirty="0"/>
              <a:t> </a:t>
            </a:r>
            <a:r>
              <a:rPr lang="en-US" sz="6000" b="1" dirty="0">
                <a:solidFill>
                  <a:schemeClr val="tx1"/>
                </a:solidFill>
                <a:effectLst/>
                <a:latin typeface="Arial" pitchFamily="34" charset="0"/>
                <a:cs typeface="Arial" pitchFamily="34" charset="0"/>
              </a:rPr>
              <a:t>Monitor Evaluation Form </a:t>
            </a:r>
            <a:r>
              <a:rPr lang="en-US" sz="6000" b="1" dirty="0" smtClean="0">
                <a:solidFill>
                  <a:schemeClr val="tx1"/>
                </a:solidFill>
                <a:effectLst/>
                <a:latin typeface="Arial" pitchFamily="34" charset="0"/>
                <a:cs typeface="Arial" pitchFamily="34" charset="0"/>
              </a:rPr>
              <a:t/>
            </a:r>
            <a:br>
              <a:rPr lang="en-US" sz="6000" b="1" dirty="0" smtClean="0">
                <a:solidFill>
                  <a:schemeClr val="tx1"/>
                </a:solidFill>
                <a:effectLst/>
                <a:latin typeface="Arial" pitchFamily="34" charset="0"/>
                <a:cs typeface="Arial" pitchFamily="34" charset="0"/>
              </a:rPr>
            </a:br>
            <a:r>
              <a:rPr lang="en-US" dirty="0">
                <a:solidFill>
                  <a:schemeClr val="tx1"/>
                </a:solidFill>
                <a:effectLst/>
                <a:latin typeface="Arial" pitchFamily="34" charset="0"/>
                <a:cs typeface="Arial" pitchFamily="34" charset="0"/>
              </a:rPr>
              <a:t/>
            </a:r>
            <a:br>
              <a:rPr lang="en-US"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After lunch, </a:t>
            </a:r>
            <a:r>
              <a:rPr lang="en-US" sz="2700" b="0" dirty="0" smtClean="0">
                <a:solidFill>
                  <a:schemeClr val="tx1"/>
                </a:solidFill>
                <a:effectLst/>
                <a:latin typeface="Arial" pitchFamily="34" charset="0"/>
                <a:cs typeface="Arial" pitchFamily="34" charset="0"/>
              </a:rPr>
              <a:t>you should start </a:t>
            </a:r>
            <a:r>
              <a:rPr lang="en-US" sz="2700" b="0" dirty="0">
                <a:solidFill>
                  <a:schemeClr val="tx1"/>
                </a:solidFill>
                <a:effectLst/>
                <a:latin typeface="Arial" pitchFamily="34" charset="0"/>
                <a:cs typeface="Arial" pitchFamily="34" charset="0"/>
              </a:rPr>
              <a:t>filling </a:t>
            </a:r>
            <a:br>
              <a:rPr lang="en-US" sz="2700" b="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out </a:t>
            </a:r>
            <a:r>
              <a:rPr lang="en-US" sz="2700" dirty="0" smtClean="0">
                <a:latin typeface="Arial" pitchFamily="34" charset="0"/>
                <a:cs typeface="Arial" pitchFamily="34" charset="0"/>
              </a:rPr>
              <a:t>your</a:t>
            </a:r>
            <a:r>
              <a:rPr lang="en-US" sz="2700" b="0" dirty="0" smtClean="0">
                <a:solidFill>
                  <a:schemeClr val="tx1"/>
                </a:solidFill>
                <a:effectLst/>
                <a:latin typeface="Arial" pitchFamily="34" charset="0"/>
                <a:cs typeface="Arial" pitchFamily="34" charset="0"/>
              </a:rPr>
              <a:t> </a:t>
            </a:r>
            <a:r>
              <a:rPr lang="en-US" sz="2700" b="0" dirty="0">
                <a:solidFill>
                  <a:schemeClr val="tx1"/>
                </a:solidFill>
                <a:effectLst/>
                <a:latin typeface="Arial" pitchFamily="34" charset="0"/>
                <a:cs typeface="Arial" pitchFamily="34" charset="0"/>
              </a:rPr>
              <a:t>form </a:t>
            </a:r>
            <a:r>
              <a:rPr lang="en-US" sz="4000" i="1" dirty="0"/>
              <a:t/>
            </a:r>
            <a:br>
              <a:rPr lang="en-US" sz="4000" i="1" dirty="0"/>
            </a:br>
            <a:endParaRPr lang="en-US" sz="4000" i="1" dirty="0"/>
          </a:p>
        </p:txBody>
      </p:sp>
      <p:pic>
        <p:nvPicPr>
          <p:cNvPr id="3" name="~PP3631.WAV">
            <a:hlinkClick r:id="" action="ppaction://media"/>
          </p:cNvPr>
          <p:cNvPicPr>
            <a:picLocks noRot="1" noChangeAspect="1"/>
          </p:cNvPicPr>
          <p:nvPr>
            <a:wavAudioFile r:embed="rId1" name="~PP3631.WAV"/>
          </p:nvPr>
        </p:nvPicPr>
        <p:blipFill>
          <a:blip r:embed="rId3" cstate="print"/>
          <a:stretch>
            <a:fillRect/>
          </a:stretch>
        </p:blipFill>
        <p:spPr>
          <a:xfrm>
            <a:off x="8737600" y="6451600"/>
            <a:ext cx="304800" cy="304800"/>
          </a:xfrm>
          <a:prstGeom prst="rect">
            <a:avLst/>
          </a:prstGeom>
        </p:spPr>
      </p:pic>
    </p:spTree>
  </p:cSld>
  <p:clrMapOvr>
    <a:masterClrMapping/>
  </p:clrMapOvr>
  <p:transition advTm="6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01000" cy="1066800"/>
          </a:xfrm>
        </p:spPr>
        <p:txBody>
          <a:bodyPr>
            <a:normAutofit fontScale="90000"/>
          </a:bodyPr>
          <a:lstStyle/>
          <a:p>
            <a:r>
              <a:rPr lang="en-US" dirty="0" smtClean="0">
                <a:solidFill>
                  <a:schemeClr val="tx1"/>
                </a:solidFill>
                <a:effectLst/>
              </a:rPr>
              <a:t>Importance of the Monitor </a:t>
            </a:r>
            <a:br>
              <a:rPr lang="en-US" dirty="0" smtClean="0">
                <a:solidFill>
                  <a:schemeClr val="tx1"/>
                </a:solidFill>
                <a:effectLst/>
              </a:rPr>
            </a:br>
            <a:r>
              <a:rPr lang="en-US" dirty="0" smtClean="0">
                <a:solidFill>
                  <a:schemeClr val="tx1"/>
                </a:solidFill>
                <a:effectLst/>
              </a:rPr>
              <a:t>Evaluation Forms</a:t>
            </a:r>
            <a:endParaRPr lang="en-US" dirty="0">
              <a:solidFill>
                <a:schemeClr val="tx1"/>
              </a:solidFill>
              <a:effectLst/>
            </a:endParaRPr>
          </a:p>
        </p:txBody>
      </p:sp>
      <p:sp>
        <p:nvSpPr>
          <p:cNvPr id="3" name="TextBox 2"/>
          <p:cNvSpPr txBox="1"/>
          <p:nvPr/>
        </p:nvSpPr>
        <p:spPr>
          <a:xfrm>
            <a:off x="609600" y="1752600"/>
            <a:ext cx="8001000" cy="4339650"/>
          </a:xfrm>
          <a:prstGeom prst="rect">
            <a:avLst/>
          </a:prstGeom>
          <a:noFill/>
        </p:spPr>
        <p:txBody>
          <a:bodyPr wrap="square" rtlCol="0">
            <a:spAutoFit/>
          </a:bodyPr>
          <a:lstStyle/>
          <a:p>
            <a:r>
              <a:rPr lang="en-US" sz="2800" dirty="0" smtClean="0"/>
              <a:t>You are our eyes and ears….</a:t>
            </a:r>
          </a:p>
          <a:p>
            <a:endParaRPr lang="en-US" sz="2800" dirty="0" smtClean="0"/>
          </a:p>
          <a:p>
            <a:r>
              <a:rPr lang="en-US" sz="2800" dirty="0" smtClean="0"/>
              <a:t>AAR staff and volunteers are not in the classes - we rely on student and monitor feedback to provide us with information to help us effectively evaluate the program.</a:t>
            </a:r>
          </a:p>
          <a:p>
            <a:endParaRPr lang="en-US" sz="2800" dirty="0" smtClean="0"/>
          </a:p>
          <a:p>
            <a:endParaRPr lang="en-US" sz="3200" dirty="0" smtClean="0"/>
          </a:p>
          <a:p>
            <a:r>
              <a:rPr lang="en-US" sz="1600" dirty="0" smtClean="0"/>
              <a:t>	</a:t>
            </a:r>
          </a:p>
          <a:p>
            <a:endParaRPr lang="en-US" sz="1600" dirty="0" smtClean="0"/>
          </a:p>
          <a:p>
            <a:endParaRPr lang="en-US" sz="1600" dirty="0"/>
          </a:p>
        </p:txBody>
      </p:sp>
      <p:pic>
        <p:nvPicPr>
          <p:cNvPr id="4" name="~PP3919.WAV">
            <a:hlinkClick r:id="" action="ppaction://media"/>
          </p:cNvPr>
          <p:cNvPicPr>
            <a:picLocks noRot="1" noChangeAspect="1"/>
          </p:cNvPicPr>
          <p:nvPr>
            <a:wavAudioFile r:embed="rId1" name="~PP3919.WAV"/>
          </p:nvPr>
        </p:nvPicPr>
        <p:blipFill>
          <a:blip r:embed="rId4" cstate="print"/>
          <a:stretch>
            <a:fillRect/>
          </a:stretch>
        </p:blipFill>
        <p:spPr>
          <a:xfrm>
            <a:off x="8737600" y="6451600"/>
            <a:ext cx="304800" cy="304800"/>
          </a:xfrm>
          <a:prstGeom prst="rect">
            <a:avLst/>
          </a:prstGeom>
        </p:spPr>
      </p:pic>
    </p:spTree>
  </p:cSld>
  <p:clrMapOvr>
    <a:masterClrMapping/>
  </p:clrMapOvr>
  <p:transition advTm="16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7998" y="838200"/>
            <a:ext cx="7770202" cy="1569660"/>
          </a:xfrm>
          <a:prstGeom prst="rect">
            <a:avLst/>
          </a:prstGeom>
          <a:noFill/>
        </p:spPr>
        <p:txBody>
          <a:bodyPr wrap="square" rtlCol="0">
            <a:spAutoFit/>
          </a:bodyPr>
          <a:lstStyle/>
          <a:p>
            <a:r>
              <a:rPr lang="en-US" sz="3200" dirty="0" smtClean="0">
                <a:latin typeface="Arial" pitchFamily="34" charset="0"/>
                <a:cs typeface="Arial" pitchFamily="34" charset="0"/>
              </a:rPr>
              <a:t>AAR defers to your evaluation form specifically when student </a:t>
            </a:r>
            <a:r>
              <a:rPr lang="en-US" sz="3200" dirty="0" err="1" smtClean="0">
                <a:latin typeface="Arial" pitchFamily="34" charset="0"/>
                <a:cs typeface="Arial" pitchFamily="34" charset="0"/>
              </a:rPr>
              <a:t>coments</a:t>
            </a:r>
            <a:r>
              <a:rPr lang="en-US" sz="3200" dirty="0" smtClean="0">
                <a:latin typeface="Arial" pitchFamily="34" charset="0"/>
                <a:cs typeface="Arial" pitchFamily="34" charset="0"/>
              </a:rPr>
              <a:t> indicate:</a:t>
            </a:r>
            <a:endParaRPr lang="en-US" sz="3200" dirty="0">
              <a:latin typeface="Arial" pitchFamily="34" charset="0"/>
              <a:cs typeface="Arial" pitchFamily="34" charset="0"/>
            </a:endParaRPr>
          </a:p>
        </p:txBody>
      </p:sp>
      <p:sp>
        <p:nvSpPr>
          <p:cNvPr id="6" name="TextBox 5"/>
          <p:cNvSpPr txBox="1"/>
          <p:nvPr/>
        </p:nvSpPr>
        <p:spPr>
          <a:xfrm>
            <a:off x="914400" y="2590800"/>
            <a:ext cx="7696200" cy="461665"/>
          </a:xfrm>
          <a:prstGeom prst="rect">
            <a:avLst/>
          </a:prstGeom>
          <a:noFill/>
        </p:spPr>
        <p:txBody>
          <a:bodyPr wrap="square" rtlCol="0">
            <a:spAutoFit/>
          </a:bodyPr>
          <a:lstStyle/>
          <a:p>
            <a:r>
              <a:rPr lang="en-US" sz="2400" dirty="0" smtClean="0">
                <a:latin typeface="Arial" pitchFamily="34" charset="0"/>
                <a:cs typeface="Arial" pitchFamily="34" charset="0"/>
              </a:rPr>
              <a:t>Curriculum is outdated</a:t>
            </a:r>
            <a:endParaRPr lang="en-US" sz="2400" dirty="0">
              <a:latin typeface="Arial" pitchFamily="34" charset="0"/>
              <a:cs typeface="Arial" pitchFamily="34" charset="0"/>
            </a:endParaRPr>
          </a:p>
        </p:txBody>
      </p:sp>
      <p:sp>
        <p:nvSpPr>
          <p:cNvPr id="7" name="TextBox 6"/>
          <p:cNvSpPr txBox="1"/>
          <p:nvPr/>
        </p:nvSpPr>
        <p:spPr>
          <a:xfrm>
            <a:off x="901212" y="3124200"/>
            <a:ext cx="7252188" cy="461665"/>
          </a:xfrm>
          <a:prstGeom prst="rect">
            <a:avLst/>
          </a:prstGeom>
          <a:noFill/>
        </p:spPr>
        <p:txBody>
          <a:bodyPr wrap="square" rtlCol="0">
            <a:spAutoFit/>
          </a:bodyPr>
          <a:lstStyle/>
          <a:p>
            <a:r>
              <a:rPr lang="en-US" sz="2400" dirty="0" smtClean="0">
                <a:latin typeface="Arial" pitchFamily="34" charset="0"/>
                <a:cs typeface="Arial" pitchFamily="34" charset="0"/>
              </a:rPr>
              <a:t>Instructor did not have control of the class</a:t>
            </a:r>
            <a:endParaRPr lang="en-US" sz="2400" dirty="0">
              <a:latin typeface="Arial" pitchFamily="34" charset="0"/>
              <a:cs typeface="Arial" pitchFamily="34" charset="0"/>
            </a:endParaRPr>
          </a:p>
        </p:txBody>
      </p:sp>
      <p:sp>
        <p:nvSpPr>
          <p:cNvPr id="8" name="TextBox 7"/>
          <p:cNvSpPr txBox="1"/>
          <p:nvPr/>
        </p:nvSpPr>
        <p:spPr>
          <a:xfrm>
            <a:off x="901212" y="3667780"/>
            <a:ext cx="7252188" cy="461665"/>
          </a:xfrm>
          <a:prstGeom prst="rect">
            <a:avLst/>
          </a:prstGeom>
          <a:noFill/>
        </p:spPr>
        <p:txBody>
          <a:bodyPr wrap="square" rtlCol="0">
            <a:spAutoFit/>
          </a:bodyPr>
          <a:lstStyle/>
          <a:p>
            <a:r>
              <a:rPr lang="en-US" sz="2400" dirty="0" smtClean="0">
                <a:latin typeface="Arial" pitchFamily="34" charset="0"/>
                <a:cs typeface="Arial" pitchFamily="34" charset="0"/>
              </a:rPr>
              <a:t>Instructor had trouble with the material</a:t>
            </a:r>
            <a:endParaRPr lang="en-US" sz="2400" dirty="0">
              <a:latin typeface="Arial" pitchFamily="34" charset="0"/>
              <a:cs typeface="Arial" pitchFamily="34" charset="0"/>
            </a:endParaRPr>
          </a:p>
        </p:txBody>
      </p:sp>
      <p:sp>
        <p:nvSpPr>
          <p:cNvPr id="9" name="TextBox 8"/>
          <p:cNvSpPr txBox="1"/>
          <p:nvPr/>
        </p:nvSpPr>
        <p:spPr>
          <a:xfrm>
            <a:off x="907806" y="4277380"/>
            <a:ext cx="7474194" cy="461665"/>
          </a:xfrm>
          <a:prstGeom prst="rect">
            <a:avLst/>
          </a:prstGeom>
          <a:noFill/>
        </p:spPr>
        <p:txBody>
          <a:bodyPr wrap="square" rtlCol="0">
            <a:spAutoFit/>
          </a:bodyPr>
          <a:lstStyle/>
          <a:p>
            <a:r>
              <a:rPr lang="en-US" sz="2400" dirty="0" smtClean="0">
                <a:latin typeface="Arial" pitchFamily="34" charset="0"/>
                <a:cs typeface="Arial" pitchFamily="34" charset="0"/>
              </a:rPr>
              <a:t>Instructor told inappropriate jokes</a:t>
            </a:r>
            <a:endParaRPr lang="en-US" sz="2400" dirty="0">
              <a:latin typeface="Arial" pitchFamily="34" charset="0"/>
              <a:cs typeface="Arial" pitchFamily="34" charset="0"/>
            </a:endParaRPr>
          </a:p>
        </p:txBody>
      </p:sp>
      <p:sp>
        <p:nvSpPr>
          <p:cNvPr id="10" name="TextBox 9"/>
          <p:cNvSpPr txBox="1"/>
          <p:nvPr/>
        </p:nvSpPr>
        <p:spPr>
          <a:xfrm>
            <a:off x="899012" y="4876800"/>
            <a:ext cx="7178187" cy="461665"/>
          </a:xfrm>
          <a:prstGeom prst="rect">
            <a:avLst/>
          </a:prstGeom>
          <a:noFill/>
        </p:spPr>
        <p:txBody>
          <a:bodyPr wrap="square" rtlCol="0">
            <a:spAutoFit/>
          </a:bodyPr>
          <a:lstStyle/>
          <a:p>
            <a:r>
              <a:rPr lang="en-US" sz="2400" dirty="0" smtClean="0">
                <a:latin typeface="Arial" pitchFamily="34" charset="0"/>
                <a:cs typeface="Arial" pitchFamily="34" charset="0"/>
              </a:rPr>
              <a:t>PowerPoint is hard to read</a:t>
            </a:r>
            <a:endParaRPr lang="en-US" sz="2400" dirty="0">
              <a:latin typeface="Arial" pitchFamily="34" charset="0"/>
              <a:cs typeface="Arial" pitchFamily="34" charset="0"/>
            </a:endParaRPr>
          </a:p>
        </p:txBody>
      </p:sp>
      <p:sp>
        <p:nvSpPr>
          <p:cNvPr id="11" name="TextBox 10"/>
          <p:cNvSpPr txBox="1"/>
          <p:nvPr/>
        </p:nvSpPr>
        <p:spPr>
          <a:xfrm>
            <a:off x="894616" y="5486400"/>
            <a:ext cx="7030183" cy="461665"/>
          </a:xfrm>
          <a:prstGeom prst="rect">
            <a:avLst/>
          </a:prstGeom>
          <a:noFill/>
        </p:spPr>
        <p:txBody>
          <a:bodyPr wrap="square" rtlCol="0">
            <a:spAutoFit/>
          </a:bodyPr>
          <a:lstStyle/>
          <a:p>
            <a:r>
              <a:rPr lang="en-US" sz="2400" dirty="0" smtClean="0">
                <a:latin typeface="Arial" pitchFamily="34" charset="0"/>
                <a:cs typeface="Arial" pitchFamily="34" charset="0"/>
              </a:rPr>
              <a:t>Students disruptive in class</a:t>
            </a:r>
            <a:endParaRPr lang="en-US" sz="2400" dirty="0">
              <a:latin typeface="Arial" pitchFamily="34" charset="0"/>
              <a:cs typeface="Arial" pitchFamily="34" charset="0"/>
            </a:endParaRPr>
          </a:p>
        </p:txBody>
      </p:sp>
      <p:pic>
        <p:nvPicPr>
          <p:cNvPr id="12" name="~PP1265.WAV">
            <a:hlinkClick r:id="" action="ppaction://media"/>
          </p:cNvPr>
          <p:cNvPicPr>
            <a:picLocks noRot="1" noChangeAspect="1"/>
          </p:cNvPicPr>
          <p:nvPr>
            <a:wavAudioFile r:embed="rId2" name="~PP1265.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Tm="21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3" name="Rectangle 3"/>
          <p:cNvSpPr>
            <a:spLocks noGrp="1" noChangeArrowheads="1"/>
          </p:cNvSpPr>
          <p:nvPr>
            <p:ph idx="1"/>
          </p:nvPr>
        </p:nvSpPr>
        <p:spPr>
          <a:xfrm>
            <a:off x="914400" y="990600"/>
            <a:ext cx="7772400" cy="4876800"/>
          </a:xfrm>
        </p:spPr>
        <p:txBody>
          <a:bodyPr>
            <a:normAutofit fontScale="70000" lnSpcReduction="20000"/>
          </a:bodyPr>
          <a:lstStyle/>
          <a:p>
            <a:pPr marL="609600" indent="-609600" algn="ctr">
              <a:buFont typeface="Wingdings" pitchFamily="2" charset="2"/>
              <a:buNone/>
            </a:pPr>
            <a:r>
              <a:rPr lang="en-US" sz="4400" b="1" dirty="0" smtClean="0">
                <a:latin typeface="Arial" pitchFamily="34" charset="0"/>
                <a:cs typeface="Arial" pitchFamily="34" charset="0"/>
              </a:rPr>
              <a:t>Session </a:t>
            </a:r>
            <a:r>
              <a:rPr lang="en-US" sz="4400" b="1" dirty="0">
                <a:latin typeface="Arial" pitchFamily="34" charset="0"/>
                <a:cs typeface="Arial" pitchFamily="34" charset="0"/>
              </a:rPr>
              <a:t>Objectives</a:t>
            </a:r>
          </a:p>
          <a:p>
            <a:pPr marL="609600" indent="-609600">
              <a:buFont typeface="Wingdings" pitchFamily="2" charset="2"/>
              <a:buNone/>
            </a:pPr>
            <a:endParaRPr lang="en-US" sz="4400" b="1" dirty="0">
              <a:latin typeface="Arial" pitchFamily="34" charset="0"/>
              <a:cs typeface="Arial" pitchFamily="34" charset="0"/>
            </a:endParaRPr>
          </a:p>
          <a:p>
            <a:pPr marL="609600" indent="-609600"/>
            <a:r>
              <a:rPr lang="en-US" dirty="0" smtClean="0">
                <a:latin typeface="Arial" pitchFamily="34" charset="0"/>
                <a:cs typeface="Arial" pitchFamily="34" charset="0"/>
              </a:rPr>
              <a:t>Become familiar with the new GRI program and requirements</a:t>
            </a:r>
          </a:p>
          <a:p>
            <a:pPr marL="609600" indent="-609600"/>
            <a:endParaRPr lang="en-US" dirty="0" smtClean="0">
              <a:latin typeface="Arial" pitchFamily="34" charset="0"/>
              <a:cs typeface="Arial" pitchFamily="34" charset="0"/>
            </a:endParaRPr>
          </a:p>
          <a:p>
            <a:pPr marL="609600" indent="-609600"/>
            <a:r>
              <a:rPr lang="en-US" dirty="0" smtClean="0">
                <a:latin typeface="Arial" pitchFamily="34" charset="0"/>
                <a:cs typeface="Arial" pitchFamily="34" charset="0"/>
              </a:rPr>
              <a:t>Understand </a:t>
            </a:r>
            <a:r>
              <a:rPr lang="en-US" dirty="0">
                <a:latin typeface="Arial" pitchFamily="34" charset="0"/>
                <a:cs typeface="Arial" pitchFamily="34" charset="0"/>
              </a:rPr>
              <a:t>your role as a GRI Monitor </a:t>
            </a:r>
          </a:p>
          <a:p>
            <a:pPr marL="609600" indent="-609600">
              <a:buFont typeface="Wingdings" pitchFamily="2" charset="2"/>
              <a:buNone/>
            </a:pPr>
            <a:endParaRPr lang="en-US" dirty="0">
              <a:latin typeface="Arial" pitchFamily="34" charset="0"/>
              <a:cs typeface="Arial" pitchFamily="34" charset="0"/>
            </a:endParaRPr>
          </a:p>
          <a:p>
            <a:pPr marL="609600" indent="-609600"/>
            <a:r>
              <a:rPr lang="en-US" dirty="0" smtClean="0">
                <a:latin typeface="Arial" pitchFamily="34" charset="0"/>
                <a:cs typeface="Arial" pitchFamily="34" charset="0"/>
              </a:rPr>
              <a:t>Familiar with the administrative process for a class</a:t>
            </a:r>
          </a:p>
          <a:p>
            <a:pPr marL="609600" indent="-609600">
              <a:buNone/>
            </a:pPr>
            <a:endParaRPr lang="en-US" dirty="0" smtClean="0">
              <a:latin typeface="Arial" pitchFamily="34" charset="0"/>
              <a:cs typeface="Arial" pitchFamily="34" charset="0"/>
            </a:endParaRPr>
          </a:p>
          <a:p>
            <a:pPr marL="609600" indent="-609600"/>
            <a:r>
              <a:rPr lang="en-US" dirty="0" smtClean="0">
                <a:latin typeface="Arial" pitchFamily="34" charset="0"/>
                <a:cs typeface="Arial" pitchFamily="34" charset="0"/>
              </a:rPr>
              <a:t>Understand the instructor role, process and standards</a:t>
            </a:r>
          </a:p>
          <a:p>
            <a:pPr marL="0" indent="0">
              <a:buNone/>
            </a:pPr>
            <a:endParaRPr lang="en-US" dirty="0" smtClean="0">
              <a:latin typeface="Arial" pitchFamily="34" charset="0"/>
              <a:cs typeface="Arial" pitchFamily="34" charset="0"/>
            </a:endParaRPr>
          </a:p>
          <a:p>
            <a:pPr marL="609600" indent="-609600"/>
            <a:r>
              <a:rPr lang="en-US" dirty="0" smtClean="0">
                <a:latin typeface="Arial" pitchFamily="34" charset="0"/>
                <a:cs typeface="Arial" pitchFamily="34" charset="0"/>
              </a:rPr>
              <a:t>Resources:  GRI website, Facebook and monitor resources</a:t>
            </a:r>
            <a:endParaRPr lang="en-US" dirty="0">
              <a:latin typeface="Arial" pitchFamily="34" charset="0"/>
              <a:cs typeface="Arial" pitchFamily="34" charset="0"/>
            </a:endParaRPr>
          </a:p>
          <a:p>
            <a:pPr marL="609600" indent="-609600">
              <a:buFont typeface="Wingdings" pitchFamily="2" charset="2"/>
              <a:buNone/>
            </a:pPr>
            <a:endParaRPr lang="en-US" sz="4400" b="1" dirty="0"/>
          </a:p>
        </p:txBody>
      </p:sp>
      <p:pic>
        <p:nvPicPr>
          <p:cNvPr id="6" name="~PP452.WAV">
            <a:hlinkClick r:id="" action="ppaction://media"/>
          </p:cNvPr>
          <p:cNvPicPr>
            <a:picLocks noRot="1" noChangeAspect="1"/>
          </p:cNvPicPr>
          <p:nvPr>
            <a:wavAudioFile r:embed="rId1" name="~PP452.WAV"/>
          </p:nvPr>
        </p:nvPicPr>
        <p:blipFill>
          <a:blip r:embed="rId4" cstate="print"/>
          <a:stretch>
            <a:fillRect/>
          </a:stretch>
        </p:blipFill>
        <p:spPr>
          <a:xfrm>
            <a:off x="8737600" y="6451600"/>
            <a:ext cx="304800" cy="304800"/>
          </a:xfrm>
          <a:prstGeom prst="rect">
            <a:avLst/>
          </a:prstGeom>
        </p:spPr>
      </p:pic>
    </p:spTree>
  </p:cSld>
  <p:clrMapOvr>
    <a:masterClrMapping/>
  </p:clrMapOvr>
  <p:transition advTm="16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457200" y="457200"/>
            <a:ext cx="8229600" cy="5486400"/>
          </a:xfrm>
        </p:spPr>
        <p:txBody>
          <a:bodyPr/>
          <a:lstStyle/>
          <a:p>
            <a:r>
              <a:rPr lang="en-US" sz="2000" dirty="0" smtClean="0"/>
              <a:t/>
            </a:r>
            <a:br>
              <a:rPr lang="en-US" sz="2000" dirty="0" smtClean="0"/>
            </a:br>
            <a:endParaRPr lang="en-US" sz="2400" dirty="0"/>
          </a:p>
        </p:txBody>
      </p:sp>
      <p:pic>
        <p:nvPicPr>
          <p:cNvPr id="28674" name="Picture 2"/>
          <p:cNvPicPr>
            <a:picLocks noChangeAspect="1" noChangeArrowheads="1"/>
          </p:cNvPicPr>
          <p:nvPr/>
        </p:nvPicPr>
        <p:blipFill>
          <a:blip r:embed="rId3" cstate="print"/>
          <a:srcRect/>
          <a:stretch>
            <a:fillRect/>
          </a:stretch>
        </p:blipFill>
        <p:spPr bwMode="auto">
          <a:xfrm>
            <a:off x="1233488" y="1800225"/>
            <a:ext cx="6675437" cy="3257550"/>
          </a:xfrm>
          <a:prstGeom prst="rect">
            <a:avLst/>
          </a:prstGeom>
          <a:noFill/>
          <a:ln w="9525">
            <a:noFill/>
            <a:miter lim="800000"/>
            <a:headEnd/>
            <a:tailEnd/>
          </a:ln>
        </p:spPr>
      </p:pic>
      <p:sp>
        <p:nvSpPr>
          <p:cNvPr id="2" name="TextBox 1"/>
          <p:cNvSpPr txBox="1"/>
          <p:nvPr/>
        </p:nvSpPr>
        <p:spPr>
          <a:xfrm>
            <a:off x="1295400" y="685800"/>
            <a:ext cx="7086600" cy="584775"/>
          </a:xfrm>
          <a:prstGeom prst="rect">
            <a:avLst/>
          </a:prstGeom>
          <a:noFill/>
        </p:spPr>
        <p:txBody>
          <a:bodyPr wrap="square" rtlCol="0">
            <a:spAutoFit/>
          </a:bodyPr>
          <a:lstStyle/>
          <a:p>
            <a:r>
              <a:rPr lang="en-US" sz="3200" b="1" dirty="0" smtClean="0"/>
              <a:t>Lets review the form</a:t>
            </a:r>
            <a:r>
              <a:rPr lang="en-US" sz="3200" dirty="0" smtClean="0"/>
              <a:t>:</a:t>
            </a:r>
            <a:endParaRPr lang="en-US" sz="3200" dirty="0"/>
          </a:p>
        </p:txBody>
      </p:sp>
      <p:pic>
        <p:nvPicPr>
          <p:cNvPr id="5" name="~PP535.WAV">
            <a:hlinkClick r:id="" action="ppaction://media"/>
          </p:cNvPr>
          <p:cNvPicPr>
            <a:picLocks noRot="1" noChangeAspect="1"/>
          </p:cNvPicPr>
          <p:nvPr>
            <a:wavAudioFile r:embed="rId1" name="~PP535.WAV"/>
          </p:nvPr>
        </p:nvPicPr>
        <p:blipFill>
          <a:blip r:embed="rId4" cstate="print"/>
          <a:stretch>
            <a:fillRect/>
          </a:stretch>
        </p:blipFill>
        <p:spPr>
          <a:xfrm>
            <a:off x="8737600" y="6451600"/>
            <a:ext cx="304800" cy="304800"/>
          </a:xfrm>
          <a:prstGeom prst="rect">
            <a:avLst/>
          </a:prstGeom>
        </p:spPr>
      </p:pic>
    </p:spTree>
  </p:cSld>
  <p:clrMapOvr>
    <a:masterClrMapping/>
  </p:clrMapOvr>
  <p:transition advTm="19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7200" y="457200"/>
            <a:ext cx="8229600" cy="5486400"/>
          </a:xfrm>
        </p:spPr>
        <p:txBody>
          <a:bodyPr/>
          <a:lstStyle/>
          <a:p>
            <a:r>
              <a:rPr lang="en-US" sz="1800" dirty="0" smtClean="0"/>
              <a:t/>
            </a:r>
            <a:br>
              <a:rPr lang="en-US" sz="1800" dirty="0" smtClean="0"/>
            </a:br>
            <a:r>
              <a:rPr lang="en-US" sz="1800" dirty="0"/>
              <a:t/>
            </a:r>
            <a:br>
              <a:rPr lang="en-US" sz="1800" dirty="0"/>
            </a:br>
            <a:endParaRPr lang="en-US" sz="1800" dirty="0"/>
          </a:p>
        </p:txBody>
      </p:sp>
      <p:pic>
        <p:nvPicPr>
          <p:cNvPr id="29698" name="Picture 2"/>
          <p:cNvPicPr>
            <a:picLocks noChangeAspect="1" noChangeArrowheads="1"/>
          </p:cNvPicPr>
          <p:nvPr/>
        </p:nvPicPr>
        <p:blipFill>
          <a:blip r:embed="rId4" cstate="print"/>
          <a:srcRect/>
          <a:stretch>
            <a:fillRect/>
          </a:stretch>
        </p:blipFill>
        <p:spPr bwMode="auto">
          <a:xfrm>
            <a:off x="762000" y="1447800"/>
            <a:ext cx="7242855" cy="3438525"/>
          </a:xfrm>
          <a:prstGeom prst="rect">
            <a:avLst/>
          </a:prstGeom>
          <a:noFill/>
          <a:ln w="9525">
            <a:noFill/>
            <a:miter lim="800000"/>
            <a:headEnd/>
            <a:tailEnd/>
          </a:ln>
        </p:spPr>
      </p:pic>
      <p:pic>
        <p:nvPicPr>
          <p:cNvPr id="4" name="~PP4028.WAV">
            <a:hlinkClick r:id="" action="ppaction://media"/>
          </p:cNvPr>
          <p:cNvPicPr>
            <a:picLocks noRot="1" noChangeAspect="1"/>
          </p:cNvPicPr>
          <p:nvPr>
            <a:wavAudioFile r:embed="rId1" name="~PP4028.WAV"/>
          </p:nvPr>
        </p:nvPicPr>
        <p:blipFill>
          <a:blip r:embed="rId5" cstate="print"/>
          <a:stretch>
            <a:fillRect/>
          </a:stretch>
        </p:blipFill>
        <p:spPr>
          <a:xfrm>
            <a:off x="8737600" y="6451600"/>
            <a:ext cx="304800" cy="304800"/>
          </a:xfrm>
          <a:prstGeom prst="rect">
            <a:avLst/>
          </a:prstGeom>
        </p:spPr>
      </p:pic>
    </p:spTree>
  </p:cSld>
  <p:clrMapOvr>
    <a:masterClrMapping/>
  </p:clrMapOvr>
  <p:transition advTm="15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457200" y="457200"/>
            <a:ext cx="8229600" cy="5486400"/>
          </a:xfrm>
        </p:spPr>
        <p:txBody>
          <a:bodyPr/>
          <a:lstStyle/>
          <a:p>
            <a:endParaRPr lang="en-US" sz="2000" b="0" dirty="0">
              <a:solidFill>
                <a:schemeClr val="tx1"/>
              </a:solidFill>
              <a:effectLst/>
            </a:endParaRPr>
          </a:p>
        </p:txBody>
      </p:sp>
      <p:pic>
        <p:nvPicPr>
          <p:cNvPr id="30722" name="Picture 2"/>
          <p:cNvPicPr>
            <a:picLocks noChangeAspect="1" noChangeArrowheads="1"/>
          </p:cNvPicPr>
          <p:nvPr/>
        </p:nvPicPr>
        <p:blipFill>
          <a:blip r:embed="rId4" cstate="print"/>
          <a:srcRect/>
          <a:stretch>
            <a:fillRect/>
          </a:stretch>
        </p:blipFill>
        <p:spPr bwMode="auto">
          <a:xfrm>
            <a:off x="1338263" y="1924050"/>
            <a:ext cx="6465887" cy="3009900"/>
          </a:xfrm>
          <a:prstGeom prst="rect">
            <a:avLst/>
          </a:prstGeom>
          <a:noFill/>
          <a:ln w="9525">
            <a:noFill/>
            <a:miter lim="800000"/>
            <a:headEnd/>
            <a:tailEnd/>
          </a:ln>
        </p:spPr>
      </p:pic>
      <p:pic>
        <p:nvPicPr>
          <p:cNvPr id="5" name="~PP64.WAV">
            <a:hlinkClick r:id="" action="ppaction://media"/>
          </p:cNvPr>
          <p:cNvPicPr>
            <a:picLocks noRot="1" noChangeAspect="1"/>
          </p:cNvPicPr>
          <p:nvPr>
            <a:wavAudioFile r:embed="rId1" name="~PP64.WAV"/>
          </p:nvPr>
        </p:nvPicPr>
        <p:blipFill>
          <a:blip r:embed="rId5" cstate="print"/>
          <a:stretch>
            <a:fillRect/>
          </a:stretch>
        </p:blipFill>
        <p:spPr>
          <a:xfrm>
            <a:off x="8737600" y="6451600"/>
            <a:ext cx="304800" cy="304800"/>
          </a:xfrm>
          <a:prstGeom prst="rect">
            <a:avLst/>
          </a:prstGeom>
        </p:spPr>
      </p:pic>
    </p:spTree>
  </p:cSld>
  <p:clrMapOvr>
    <a:masterClrMapping/>
  </p:clrMapOvr>
  <p:transition advTm="16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4" cstate="print"/>
          <a:srcRect/>
          <a:stretch>
            <a:fillRect/>
          </a:stretch>
        </p:blipFill>
        <p:spPr bwMode="auto">
          <a:xfrm>
            <a:off x="1219619" y="1633762"/>
            <a:ext cx="6704762" cy="3590476"/>
          </a:xfrm>
          <a:prstGeom prst="rect">
            <a:avLst/>
          </a:prstGeom>
          <a:noFill/>
          <a:ln w="9525">
            <a:noFill/>
            <a:miter lim="800000"/>
            <a:headEnd/>
            <a:tailEnd/>
          </a:ln>
        </p:spPr>
      </p:pic>
      <p:pic>
        <p:nvPicPr>
          <p:cNvPr id="3" name="~PP2709.WAV">
            <a:hlinkClick r:id="" action="ppaction://media"/>
          </p:cNvPr>
          <p:cNvPicPr>
            <a:picLocks noRot="1" noChangeAspect="1"/>
          </p:cNvPicPr>
          <p:nvPr>
            <a:wavAudioFile r:embed="rId1" name="~PP2709.WAV"/>
          </p:nvPr>
        </p:nvPicPr>
        <p:blipFill>
          <a:blip r:embed="rId5" cstate="print"/>
          <a:stretch>
            <a:fillRect/>
          </a:stretch>
        </p:blipFill>
        <p:spPr>
          <a:xfrm>
            <a:off x="8737600" y="6451600"/>
            <a:ext cx="304800" cy="304800"/>
          </a:xfrm>
          <a:prstGeom prst="rect">
            <a:avLst/>
          </a:prstGeom>
        </p:spPr>
      </p:pic>
    </p:spTree>
  </p:cSld>
  <p:clrMapOvr>
    <a:masterClrMapping/>
  </p:clrMapOvr>
  <p:transition advTm="22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cstate="print"/>
          <a:srcRect/>
          <a:stretch>
            <a:fillRect/>
          </a:stretch>
        </p:blipFill>
        <p:spPr bwMode="auto">
          <a:xfrm>
            <a:off x="1472641" y="990600"/>
            <a:ext cx="6198717" cy="4876800"/>
          </a:xfrm>
          <a:prstGeom prst="rect">
            <a:avLst/>
          </a:prstGeom>
          <a:noFill/>
          <a:ln w="9525">
            <a:noFill/>
            <a:miter lim="800000"/>
            <a:headEnd/>
            <a:tailEnd/>
          </a:ln>
        </p:spPr>
      </p:pic>
      <p:pic>
        <p:nvPicPr>
          <p:cNvPr id="4" name="~PP153.WAV">
            <a:hlinkClick r:id="" action="ppaction://media"/>
          </p:cNvPr>
          <p:cNvPicPr>
            <a:picLocks noRot="1" noChangeAspect="1"/>
          </p:cNvPicPr>
          <p:nvPr>
            <a:wavAudioFile r:embed="rId1" name="~PP153.WAV"/>
          </p:nvPr>
        </p:nvPicPr>
        <p:blipFill>
          <a:blip r:embed="rId4" cstate="print"/>
          <a:stretch>
            <a:fillRect/>
          </a:stretch>
        </p:blipFill>
        <p:spPr>
          <a:xfrm>
            <a:off x="8737600" y="6451600"/>
            <a:ext cx="304800" cy="304800"/>
          </a:xfrm>
          <a:prstGeom prst="rect">
            <a:avLst/>
          </a:prstGeom>
        </p:spPr>
      </p:pic>
    </p:spTree>
  </p:cSld>
  <p:clrMapOvr>
    <a:masterClrMapping/>
  </p:clrMapOvr>
  <p:transition advTm="13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3" cstate="print"/>
          <a:srcRect/>
          <a:stretch>
            <a:fillRect/>
          </a:stretch>
        </p:blipFill>
        <p:spPr bwMode="auto">
          <a:xfrm>
            <a:off x="1305333" y="2029000"/>
            <a:ext cx="6533334" cy="2800000"/>
          </a:xfrm>
          <a:prstGeom prst="rect">
            <a:avLst/>
          </a:prstGeom>
          <a:noFill/>
          <a:ln w="9525">
            <a:noFill/>
            <a:miter lim="800000"/>
            <a:headEnd/>
            <a:tailEnd/>
          </a:ln>
        </p:spPr>
      </p:pic>
      <p:pic>
        <p:nvPicPr>
          <p:cNvPr id="4" name="~PP398.WAV">
            <a:hlinkClick r:id="" action="ppaction://media"/>
          </p:cNvPr>
          <p:cNvPicPr>
            <a:picLocks noRot="1" noChangeAspect="1"/>
          </p:cNvPicPr>
          <p:nvPr>
            <a:wavAudioFile r:embed="rId1" name="~PP398.WAV"/>
          </p:nvPr>
        </p:nvPicPr>
        <p:blipFill>
          <a:blip r:embed="rId4" cstate="print"/>
          <a:stretch>
            <a:fillRect/>
          </a:stretch>
        </p:blipFill>
        <p:spPr>
          <a:xfrm>
            <a:off x="8737600" y="6451600"/>
            <a:ext cx="304800" cy="304800"/>
          </a:xfrm>
          <a:prstGeom prst="rect">
            <a:avLst/>
          </a:prstGeom>
        </p:spPr>
      </p:pic>
    </p:spTree>
  </p:cSld>
  <p:clrMapOvr>
    <a:masterClrMapping/>
  </p:clrMapOvr>
  <p:transition advTm="11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381000"/>
            <a:ext cx="7696200" cy="5386090"/>
          </a:xfrm>
          <a:prstGeom prst="rect">
            <a:avLst/>
          </a:prstGeom>
          <a:noFill/>
        </p:spPr>
        <p:txBody>
          <a:bodyPr wrap="square" rtlCol="0">
            <a:spAutoFit/>
          </a:bodyPr>
          <a:lstStyle/>
          <a:p>
            <a:r>
              <a:rPr lang="en-US" sz="3200" b="1" dirty="0" smtClean="0">
                <a:latin typeface="Arial" pitchFamily="34" charset="0"/>
                <a:cs typeface="Arial" pitchFamily="34" charset="0"/>
              </a:rPr>
              <a:t>Triggers to update or revise a class:</a:t>
            </a:r>
            <a:endParaRPr lang="en-US" sz="32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Initial idea/suggestion can come from:  </a:t>
            </a:r>
          </a:p>
          <a:p>
            <a:pPr>
              <a:buFont typeface="Arial" pitchFamily="34" charset="0"/>
              <a:buChar char="•"/>
            </a:pPr>
            <a:r>
              <a:rPr lang="en-US" sz="2400" dirty="0" smtClean="0">
                <a:latin typeface="Arial" pitchFamily="34" charset="0"/>
                <a:cs typeface="Arial" pitchFamily="34" charset="0"/>
              </a:rPr>
              <a:t>student comments</a:t>
            </a:r>
          </a:p>
          <a:p>
            <a:pPr>
              <a:buFont typeface="Arial" pitchFamily="34" charset="0"/>
              <a:buChar char="•"/>
            </a:pPr>
            <a:r>
              <a:rPr lang="en-US" sz="2400" dirty="0" smtClean="0">
                <a:latin typeface="Arial" pitchFamily="34" charset="0"/>
                <a:cs typeface="Arial" pitchFamily="34" charset="0"/>
              </a:rPr>
              <a:t>monitor comments</a:t>
            </a:r>
          </a:p>
          <a:p>
            <a:pPr>
              <a:buFont typeface="Arial" pitchFamily="34" charset="0"/>
              <a:buChar char="•"/>
            </a:pPr>
            <a:r>
              <a:rPr lang="en-US" sz="2400" dirty="0" smtClean="0">
                <a:latin typeface="Arial" pitchFamily="34" charset="0"/>
                <a:cs typeface="Arial" pitchFamily="34" charset="0"/>
              </a:rPr>
              <a:t>workgroup </a:t>
            </a:r>
          </a:p>
          <a:p>
            <a:pPr>
              <a:buFont typeface="Arial" pitchFamily="34" charset="0"/>
              <a:buChar char="•"/>
            </a:pPr>
            <a:r>
              <a:rPr lang="en-US" sz="2400" dirty="0" smtClean="0">
                <a:latin typeface="Arial" pitchFamily="34" charset="0"/>
                <a:cs typeface="Arial" pitchFamily="34" charset="0"/>
              </a:rPr>
              <a:t>Instructor</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Process:</a:t>
            </a:r>
          </a:p>
          <a:p>
            <a:r>
              <a:rPr lang="en-US" sz="2400" dirty="0" smtClean="0">
                <a:latin typeface="Arial" pitchFamily="34" charset="0"/>
                <a:cs typeface="Arial" pitchFamily="34" charset="0"/>
              </a:rPr>
              <a:t>Step 1:  Idea sent to the instructors for feedback</a:t>
            </a:r>
          </a:p>
          <a:p>
            <a:r>
              <a:rPr lang="en-US" sz="2400" dirty="0" smtClean="0">
                <a:latin typeface="Arial" pitchFamily="34" charset="0"/>
                <a:cs typeface="Arial" pitchFamily="34" charset="0"/>
              </a:rPr>
              <a:t>Step 2:  Staff reviews and makes recommendations to Oversight Group</a:t>
            </a:r>
          </a:p>
          <a:p>
            <a:r>
              <a:rPr lang="en-US" sz="2400" dirty="0" smtClean="0">
                <a:latin typeface="Arial" pitchFamily="34" charset="0"/>
                <a:cs typeface="Arial" pitchFamily="34" charset="0"/>
              </a:rPr>
              <a:t>Step 3:  If approved, staff begins the work</a:t>
            </a:r>
          </a:p>
          <a:p>
            <a:endParaRPr lang="en-US" sz="2400" dirty="0" smtClean="0">
              <a:latin typeface="Arial" pitchFamily="34" charset="0"/>
              <a:cs typeface="Arial" pitchFamily="34" charset="0"/>
            </a:endParaRPr>
          </a:p>
        </p:txBody>
      </p:sp>
      <p:pic>
        <p:nvPicPr>
          <p:cNvPr id="5" name="~PP4047.WAV">
            <a:hlinkClick r:id="" action="ppaction://media"/>
          </p:cNvPr>
          <p:cNvPicPr>
            <a:picLocks noRot="1" noChangeAspect="1"/>
          </p:cNvPicPr>
          <p:nvPr>
            <a:wavAudioFile r:embed="rId1" name="~PP4047.WAV"/>
          </p:nvPr>
        </p:nvPicPr>
        <p:blipFill>
          <a:blip r:embed="rId3" cstate="print"/>
          <a:stretch>
            <a:fillRect/>
          </a:stretch>
        </p:blipFill>
        <p:spPr>
          <a:xfrm>
            <a:off x="8737600" y="6451600"/>
            <a:ext cx="304800" cy="304800"/>
          </a:xfrm>
          <a:prstGeom prst="rect">
            <a:avLst/>
          </a:prstGeom>
        </p:spPr>
      </p:pic>
    </p:spTree>
  </p:cSld>
  <p:clrMapOvr>
    <a:masterClrMapping/>
  </p:clrMapOvr>
  <p:transition advTm="23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514600"/>
            <a:ext cx="8229600" cy="1143000"/>
          </a:xfrm>
        </p:spPr>
        <p:txBody>
          <a:bodyPr/>
          <a:lstStyle/>
          <a:p>
            <a:r>
              <a:rPr lang="en-US" b="1" dirty="0" smtClean="0"/>
              <a:t>Program Administration</a:t>
            </a:r>
            <a:endParaRPr lang="en-US" b="1" dirty="0"/>
          </a:p>
        </p:txBody>
      </p:sp>
      <p:pic>
        <p:nvPicPr>
          <p:cNvPr id="4" name="~PP1748.WAV">
            <a:hlinkClick r:id="" action="ppaction://media"/>
          </p:cNvPr>
          <p:cNvPicPr>
            <a:picLocks noRot="1" noChangeAspect="1"/>
          </p:cNvPicPr>
          <p:nvPr>
            <a:wavAudioFile r:embed="rId1" name="~PP1748.WAV"/>
          </p:nvPr>
        </p:nvPicPr>
        <p:blipFill>
          <a:blip r:embed="rId4" cstate="print"/>
          <a:stretch>
            <a:fillRect/>
          </a:stretch>
        </p:blipFill>
        <p:spPr>
          <a:xfrm>
            <a:off x="8737600" y="6451600"/>
            <a:ext cx="304800" cy="304800"/>
          </a:xfrm>
          <a:prstGeom prst="rect">
            <a:avLst/>
          </a:prstGeom>
        </p:spPr>
      </p:pic>
    </p:spTree>
  </p:cSld>
  <p:clrMapOvr>
    <a:masterClrMapping/>
  </p:clrMapOvr>
  <p:transition advTm="1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990600" y="1905000"/>
            <a:ext cx="6477000" cy="3276600"/>
          </a:xfrm>
        </p:spPr>
        <p:txBody>
          <a:bodyPr>
            <a:normAutofit fontScale="90000"/>
          </a:bodyPr>
          <a:lstStyle/>
          <a:p>
            <a:pPr algn="ctr"/>
            <a:r>
              <a:rPr lang="en-US" sz="3200" dirty="0" smtClean="0">
                <a:effectLst/>
                <a:latin typeface="Arial" pitchFamily="34" charset="0"/>
                <a:cs typeface="Arial" pitchFamily="34" charset="0"/>
              </a:rPr>
              <a:t/>
            </a:r>
            <a:br>
              <a:rPr lang="en-US" sz="3200" dirty="0" smtClean="0">
                <a:effectLst/>
                <a:latin typeface="Arial" pitchFamily="34" charset="0"/>
                <a:cs typeface="Arial" pitchFamily="34" charset="0"/>
              </a:rPr>
            </a:br>
            <a:r>
              <a:rPr lang="en-US" sz="3200" dirty="0" smtClean="0">
                <a:effectLst/>
                <a:latin typeface="Arial" pitchFamily="34" charset="0"/>
                <a:cs typeface="Arial" pitchFamily="34" charset="0"/>
              </a:rPr>
              <a:t/>
            </a:r>
            <a:br>
              <a:rPr lang="en-US" sz="3200" dirty="0" smtClean="0">
                <a:effectLst/>
                <a:latin typeface="Arial" pitchFamily="34" charset="0"/>
                <a:cs typeface="Arial" pitchFamily="34" charset="0"/>
              </a:rPr>
            </a:br>
            <a:r>
              <a:rPr lang="en-US" sz="7200" dirty="0" smtClean="0">
                <a:solidFill>
                  <a:schemeClr val="tx1"/>
                </a:solidFill>
                <a:effectLst/>
                <a:latin typeface="Arial" pitchFamily="34" charset="0"/>
                <a:cs typeface="Arial" pitchFamily="34" charset="0"/>
              </a:rPr>
              <a:t> </a:t>
            </a:r>
            <a:r>
              <a:rPr lang="en-US" sz="4000" dirty="0" smtClean="0">
                <a:solidFill>
                  <a:schemeClr val="tx1"/>
                </a:solidFill>
                <a:effectLst/>
                <a:latin typeface="Arial" pitchFamily="34" charset="0"/>
                <a:cs typeface="Arial" pitchFamily="34" charset="0"/>
              </a:rPr>
              <a:t>Class Materials</a:t>
            </a:r>
            <a:r>
              <a:rPr lang="en-US" sz="7200" dirty="0" smtClean="0">
                <a:solidFill>
                  <a:schemeClr val="tx1"/>
                </a:solidFill>
                <a:effectLst/>
                <a:latin typeface="Arial" pitchFamily="34" charset="0"/>
                <a:cs typeface="Arial" pitchFamily="34" charset="0"/>
              </a:rPr>
              <a:t/>
            </a:r>
            <a:br>
              <a:rPr lang="en-US" sz="720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All class material is posted on the GRI website (administrator section)</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(books, reference material if any, sign in sheets, c/e certificates.)</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Your association staff will download the materials from</a:t>
            </a:r>
            <a:r>
              <a:rPr lang="en-US" sz="2700" dirty="0" smtClean="0">
                <a:effectLst/>
                <a:latin typeface="Arial" pitchFamily="34" charset="0"/>
                <a:cs typeface="Arial" pitchFamily="34" charset="0"/>
              </a:rPr>
              <a:t> </a:t>
            </a:r>
            <a:r>
              <a:rPr lang="en-US" sz="2700" dirty="0" smtClean="0">
                <a:effectLst/>
                <a:latin typeface="Arial" pitchFamily="34" charset="0"/>
                <a:cs typeface="Arial" pitchFamily="34" charset="0"/>
                <a:hlinkClick r:id="rId4"/>
              </a:rPr>
              <a:t>www.azgri.com</a:t>
            </a:r>
            <a:r>
              <a:rPr lang="en-US" sz="2700" dirty="0" smtClean="0">
                <a:effectLst/>
                <a:latin typeface="Arial" pitchFamily="34" charset="0"/>
                <a:cs typeface="Arial" pitchFamily="34" charset="0"/>
              </a:rPr>
              <a:t> prior to the class</a:t>
            </a: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r>
              <a:rPr lang="en-US" sz="3200" dirty="0" smtClean="0"/>
              <a:t/>
            </a:r>
            <a:br>
              <a:rPr lang="en-US" sz="3200" dirty="0" smtClean="0"/>
            </a:br>
            <a:endParaRPr lang="en-US" sz="7200" dirty="0"/>
          </a:p>
        </p:txBody>
      </p:sp>
      <p:pic>
        <p:nvPicPr>
          <p:cNvPr id="3" name="~PP3442.WAV">
            <a:hlinkClick r:id="" action="ppaction://media"/>
          </p:cNvPr>
          <p:cNvPicPr>
            <a:picLocks noRot="1" noChangeAspect="1"/>
          </p:cNvPicPr>
          <p:nvPr>
            <a:wavAudioFile r:embed="rId1" name="~PP3442.WAV"/>
          </p:nvPr>
        </p:nvPicPr>
        <p:blipFill>
          <a:blip r:embed="rId5" cstate="print"/>
          <a:stretch>
            <a:fillRect/>
          </a:stretch>
        </p:blipFill>
        <p:spPr>
          <a:xfrm>
            <a:off x="8737600" y="6451600"/>
            <a:ext cx="304800" cy="304800"/>
          </a:xfrm>
          <a:prstGeom prst="rect">
            <a:avLst/>
          </a:prstGeom>
        </p:spPr>
      </p:pic>
    </p:spTree>
  </p:cSld>
  <p:clrMapOvr>
    <a:masterClrMapping/>
  </p:clrMapOvr>
  <p:transition advTm="17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09600" y="914400"/>
            <a:ext cx="8229600" cy="4343400"/>
          </a:xfrm>
        </p:spPr>
        <p:txBody>
          <a:bodyPr/>
          <a:lstStyle/>
          <a:p>
            <a:pPr algn="ctr"/>
            <a:r>
              <a:rPr lang="en-US" sz="4800" dirty="0" smtClean="0">
                <a:solidFill>
                  <a:schemeClr val="tx1"/>
                </a:solidFill>
                <a:effectLst/>
                <a:latin typeface="Arial" pitchFamily="34" charset="0"/>
                <a:cs typeface="Arial" pitchFamily="34" charset="0"/>
              </a:rPr>
              <a:t>The Day of the Class</a:t>
            </a:r>
            <a:r>
              <a:rPr lang="en-US" sz="3200" b="0" dirty="0" smtClean="0">
                <a:solidFill>
                  <a:schemeClr val="tx1"/>
                </a:solidFill>
                <a:effectLst/>
                <a:latin typeface="Arial" pitchFamily="34" charset="0"/>
                <a:cs typeface="Arial" pitchFamily="34" charset="0"/>
              </a:rPr>
              <a:t/>
            </a:r>
            <a:br>
              <a:rPr lang="en-US" sz="3200" b="0" dirty="0" smtClean="0">
                <a:solidFill>
                  <a:schemeClr val="tx1"/>
                </a:solidFill>
                <a:effectLst/>
                <a:latin typeface="Arial" pitchFamily="34" charset="0"/>
                <a:cs typeface="Arial" pitchFamily="34" charset="0"/>
              </a:rPr>
            </a:br>
            <a:r>
              <a:rPr lang="en-US" sz="3200" b="0" dirty="0" smtClean="0">
                <a:solidFill>
                  <a:schemeClr val="tx1"/>
                </a:solidFill>
                <a:effectLst/>
                <a:latin typeface="Arial" pitchFamily="34" charset="0"/>
                <a:cs typeface="Arial" pitchFamily="34" charset="0"/>
              </a:rPr>
              <a:t/>
            </a:r>
            <a:br>
              <a:rPr lang="en-US" sz="32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Arrive </a:t>
            </a:r>
            <a:r>
              <a:rPr lang="en-US" sz="2400" b="0" dirty="0">
                <a:solidFill>
                  <a:schemeClr val="tx1"/>
                </a:solidFill>
                <a:effectLst/>
                <a:latin typeface="Arial" pitchFamily="34" charset="0"/>
                <a:cs typeface="Arial" pitchFamily="34" charset="0"/>
              </a:rPr>
              <a:t>onsite at least </a:t>
            </a:r>
            <a:r>
              <a:rPr lang="en-US" sz="2400" b="0" dirty="0" smtClean="0">
                <a:solidFill>
                  <a:schemeClr val="tx1"/>
                </a:solidFill>
                <a:effectLst/>
                <a:latin typeface="Arial" pitchFamily="34" charset="0"/>
                <a:cs typeface="Arial" pitchFamily="34" charset="0"/>
              </a:rPr>
              <a:t>30 </a:t>
            </a:r>
            <a:r>
              <a:rPr lang="en-US" sz="2400" b="0" dirty="0">
                <a:solidFill>
                  <a:schemeClr val="tx1"/>
                </a:solidFill>
                <a:effectLst/>
                <a:latin typeface="Arial" pitchFamily="34" charset="0"/>
                <a:cs typeface="Arial" pitchFamily="34" charset="0"/>
              </a:rPr>
              <a:t>minutes </a:t>
            </a: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prior </a:t>
            </a:r>
            <a:r>
              <a:rPr lang="en-US" sz="2400" b="0" dirty="0">
                <a:solidFill>
                  <a:schemeClr val="tx1"/>
                </a:solidFill>
                <a:effectLst/>
                <a:latin typeface="Arial" pitchFamily="34" charset="0"/>
                <a:cs typeface="Arial" pitchFamily="34" charset="0"/>
              </a:rPr>
              <a:t>to the </a:t>
            </a:r>
            <a:r>
              <a:rPr lang="en-US" sz="2400" b="0" dirty="0" smtClean="0">
                <a:solidFill>
                  <a:schemeClr val="tx1"/>
                </a:solidFill>
                <a:effectLst/>
                <a:latin typeface="Arial" pitchFamily="34" charset="0"/>
                <a:cs typeface="Arial" pitchFamily="34" charset="0"/>
              </a:rPr>
              <a:t>class unless your course provider indicates otherwise</a:t>
            </a:r>
            <a:endParaRPr lang="en-US" sz="2400" b="0" dirty="0">
              <a:solidFill>
                <a:schemeClr val="tx1"/>
              </a:solidFill>
              <a:effectLst/>
              <a:latin typeface="Arial" pitchFamily="34" charset="0"/>
              <a:cs typeface="Arial" pitchFamily="34" charset="0"/>
            </a:endParaRPr>
          </a:p>
        </p:txBody>
      </p:sp>
      <p:pic>
        <p:nvPicPr>
          <p:cNvPr id="4" name="~PP1988.WAV">
            <a:hlinkClick r:id="" action="ppaction://media"/>
          </p:cNvPr>
          <p:cNvPicPr>
            <a:picLocks noRot="1" noChangeAspect="1"/>
          </p:cNvPicPr>
          <p:nvPr>
            <a:wavAudioFile r:embed="rId1" name="~PP1988.WAV"/>
          </p:nvPr>
        </p:nvPicPr>
        <p:blipFill>
          <a:blip r:embed="rId3" cstate="print"/>
          <a:stretch>
            <a:fillRect/>
          </a:stretch>
        </p:blipFill>
        <p:spPr>
          <a:xfrm>
            <a:off x="8737600" y="6451600"/>
            <a:ext cx="304800" cy="304800"/>
          </a:xfrm>
          <a:prstGeom prst="rect">
            <a:avLst/>
          </a:prstGeom>
        </p:spPr>
      </p:pic>
    </p:spTree>
  </p:cSld>
  <p:clrMapOvr>
    <a:masterClrMapping/>
  </p:clrMapOvr>
  <p:transition advTm="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685800"/>
            <a:ext cx="8229600" cy="5867400"/>
          </a:xfrm>
        </p:spPr>
        <p:txBody>
          <a:bodyPr>
            <a:normAutofit fontScale="90000"/>
          </a:bodyPr>
          <a:lstStyle/>
          <a:p>
            <a:r>
              <a:rPr lang="en-US" sz="4900" dirty="0">
                <a:solidFill>
                  <a:schemeClr val="tx1"/>
                </a:solidFill>
                <a:effectLst/>
                <a:latin typeface="Arial" pitchFamily="34" charset="0"/>
                <a:cs typeface="Arial" pitchFamily="34" charset="0"/>
              </a:rPr>
              <a:t>Common </a:t>
            </a:r>
            <a:r>
              <a:rPr lang="en-US" sz="4900" dirty="0" smtClean="0">
                <a:solidFill>
                  <a:schemeClr val="tx1"/>
                </a:solidFill>
                <a:effectLst/>
                <a:latin typeface="Arial" pitchFamily="34" charset="0"/>
                <a:cs typeface="Arial" pitchFamily="34" charset="0"/>
              </a:rPr>
              <a:t>Terms</a:t>
            </a:r>
            <a:r>
              <a:rPr lang="en-US" sz="4000" dirty="0" smtClean="0">
                <a:latin typeface="Arial" pitchFamily="34" charset="0"/>
                <a:cs typeface="Arial" pitchFamily="34" charset="0"/>
              </a:rPr>
              <a:t/>
            </a:r>
            <a:br>
              <a:rPr lang="en-US" sz="4000" dirty="0" smtClean="0">
                <a:latin typeface="Arial" pitchFamily="34" charset="0"/>
                <a:cs typeface="Arial" pitchFamily="34" charset="0"/>
              </a:rPr>
            </a:br>
            <a:r>
              <a:rPr lang="en-US" sz="4000" dirty="0" smtClean="0">
                <a:latin typeface="Arial" pitchFamily="34" charset="0"/>
                <a:cs typeface="Arial" pitchFamily="34" charset="0"/>
              </a:rPr>
              <a:t/>
            </a:r>
            <a:br>
              <a:rPr lang="en-US" sz="4000" dirty="0" smtClean="0">
                <a:latin typeface="Arial" pitchFamily="34" charset="0"/>
                <a:cs typeface="Arial" pitchFamily="34" charset="0"/>
              </a:rPr>
            </a:br>
            <a:r>
              <a:rPr lang="en-US" sz="3600" b="1" dirty="0" smtClean="0">
                <a:solidFill>
                  <a:schemeClr val="tx1"/>
                </a:solidFill>
                <a:effectLst/>
                <a:latin typeface="Arial" pitchFamily="34" charset="0"/>
                <a:cs typeface="Arial" pitchFamily="34" charset="0"/>
              </a:rPr>
              <a:t>Candidate</a:t>
            </a:r>
            <a:r>
              <a:rPr lang="en-US" sz="3600" dirty="0">
                <a:solidFill>
                  <a:schemeClr val="tx1"/>
                </a:solidFill>
                <a:effectLst/>
                <a:latin typeface="Arial" pitchFamily="34" charset="0"/>
                <a:cs typeface="Arial" pitchFamily="34" charset="0"/>
              </a:rPr>
              <a:t/>
            </a:r>
            <a:br>
              <a:rPr lang="en-US" sz="360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Someone who </a:t>
            </a:r>
            <a:r>
              <a:rPr lang="en-US" sz="2700" b="0" dirty="0" smtClean="0">
                <a:solidFill>
                  <a:schemeClr val="tx1"/>
                </a:solidFill>
                <a:effectLst/>
                <a:latin typeface="Arial" pitchFamily="34" charset="0"/>
                <a:cs typeface="Arial" pitchFamily="34" charset="0"/>
              </a:rPr>
              <a:t>has </a:t>
            </a:r>
            <a:r>
              <a:rPr lang="en-US" sz="2700" b="0" dirty="0">
                <a:solidFill>
                  <a:schemeClr val="tx1"/>
                </a:solidFill>
                <a:effectLst/>
                <a:latin typeface="Arial" pitchFamily="34" charset="0"/>
                <a:cs typeface="Arial" pitchFamily="34" charset="0"/>
              </a:rPr>
              <a:t>started the GRI program, but has not earned the designation </a:t>
            </a:r>
            <a:r>
              <a:rPr lang="en-US" sz="3600" dirty="0">
                <a:solidFill>
                  <a:schemeClr val="tx1"/>
                </a:solidFill>
                <a:effectLst/>
                <a:latin typeface="Arial" pitchFamily="34" charset="0"/>
                <a:cs typeface="Arial" pitchFamily="34" charset="0"/>
              </a:rPr>
              <a:t/>
            </a:r>
            <a:br>
              <a:rPr lang="en-US" sz="3600" dirty="0">
                <a:solidFill>
                  <a:schemeClr val="tx1"/>
                </a:solidFill>
                <a:effectLst/>
                <a:latin typeface="Arial" pitchFamily="34" charset="0"/>
                <a:cs typeface="Arial" pitchFamily="34" charset="0"/>
              </a:rPr>
            </a:br>
            <a:r>
              <a:rPr lang="en-US" sz="2800" dirty="0">
                <a:solidFill>
                  <a:schemeClr val="tx1"/>
                </a:solidFill>
                <a:effectLst/>
                <a:latin typeface="Arial" pitchFamily="34" charset="0"/>
                <a:cs typeface="Arial" pitchFamily="34" charset="0"/>
              </a:rPr>
              <a:t/>
            </a:r>
            <a:br>
              <a:rPr lang="en-US" sz="2800" dirty="0">
                <a:solidFill>
                  <a:schemeClr val="tx1"/>
                </a:solidFill>
                <a:effectLst/>
                <a:latin typeface="Arial" pitchFamily="34" charset="0"/>
                <a:cs typeface="Arial" pitchFamily="34" charset="0"/>
              </a:rPr>
            </a:br>
            <a:r>
              <a:rPr lang="en-US" sz="3600" b="1" dirty="0">
                <a:solidFill>
                  <a:schemeClr val="tx1"/>
                </a:solidFill>
                <a:effectLst/>
                <a:latin typeface="Arial" pitchFamily="34" charset="0"/>
                <a:cs typeface="Arial" pitchFamily="34" charset="0"/>
              </a:rPr>
              <a:t>Designee</a:t>
            </a:r>
            <a:r>
              <a:rPr lang="en-US" sz="4000" dirty="0">
                <a:solidFill>
                  <a:schemeClr val="tx1"/>
                </a:solidFill>
                <a:effectLst/>
                <a:latin typeface="Arial" pitchFamily="34" charset="0"/>
                <a:cs typeface="Arial" pitchFamily="34" charset="0"/>
              </a:rPr>
              <a:t/>
            </a:r>
            <a:br>
              <a:rPr lang="en-US" sz="400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Someone who has completed the program and earned the </a:t>
            </a:r>
            <a:r>
              <a:rPr lang="en-US" sz="2700" b="0" dirty="0" smtClean="0">
                <a:solidFill>
                  <a:schemeClr val="tx1"/>
                </a:solidFill>
                <a:effectLst/>
                <a:latin typeface="Arial" pitchFamily="34" charset="0"/>
                <a:cs typeface="Arial" pitchFamily="34" charset="0"/>
              </a:rPr>
              <a:t>Designation</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3600" dirty="0" smtClean="0">
                <a:latin typeface="Arial" pitchFamily="34" charset="0"/>
                <a:cs typeface="Arial" pitchFamily="34" charset="0"/>
              </a:rPr>
              <a:t> </a:t>
            </a:r>
            <a:r>
              <a:rPr lang="en-US" sz="3600" b="1" dirty="0" smtClean="0">
                <a:latin typeface="Arial" pitchFamily="34" charset="0"/>
                <a:cs typeface="Arial" pitchFamily="34" charset="0"/>
              </a:rPr>
              <a:t>Provider</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700" dirty="0" smtClean="0">
                <a:latin typeface="Arial" pitchFamily="34" charset="0"/>
                <a:cs typeface="Arial" pitchFamily="34" charset="0"/>
              </a:rPr>
              <a:t>The entity authorized by AAR to offer a GRI class (local association, Arizona chapter of an NAR institute, society, council or firm) </a:t>
            </a:r>
            <a:r>
              <a:rPr lang="en-US" sz="3200" i="1" dirty="0"/>
              <a:t/>
            </a:r>
            <a:br>
              <a:rPr lang="en-US" sz="3200" i="1" dirty="0"/>
            </a:br>
            <a:r>
              <a:rPr lang="en-US" sz="4000" dirty="0"/>
              <a:t>	</a:t>
            </a:r>
          </a:p>
        </p:txBody>
      </p:sp>
      <p:pic>
        <p:nvPicPr>
          <p:cNvPr id="4" name="~PP3686.WAV">
            <a:hlinkClick r:id="" action="ppaction://media"/>
          </p:cNvPr>
          <p:cNvPicPr>
            <a:picLocks noRot="1" noChangeAspect="1"/>
          </p:cNvPicPr>
          <p:nvPr>
            <a:wavAudioFile r:embed="rId1" name="~PP3686.WAV"/>
          </p:nvPr>
        </p:nvPicPr>
        <p:blipFill>
          <a:blip r:embed="rId4" cstate="print"/>
          <a:stretch>
            <a:fillRect/>
          </a:stretch>
        </p:blipFill>
        <p:spPr>
          <a:xfrm>
            <a:off x="8737600" y="6451600"/>
            <a:ext cx="304800" cy="304800"/>
          </a:xfrm>
          <a:prstGeom prst="rect">
            <a:avLst/>
          </a:prstGeom>
        </p:spPr>
      </p:pic>
    </p:spTree>
  </p:cSld>
  <p:clrMapOvr>
    <a:masterClrMapping/>
  </p:clrMapOvr>
  <p:transition advTm="31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85800" y="381000"/>
            <a:ext cx="7924800" cy="5105400"/>
          </a:xfrm>
        </p:spPr>
        <p:txBody>
          <a:bodyPr>
            <a:normAutofit fontScale="90000"/>
          </a:bodyPr>
          <a:lstStyle/>
          <a:p>
            <a:r>
              <a:rPr lang="en-US" sz="3600" dirty="0"/>
              <a:t/>
            </a:r>
            <a:br>
              <a:rPr lang="en-US" sz="3600" dirty="0"/>
            </a:br>
            <a:r>
              <a:rPr lang="en-US" sz="4000" b="1" dirty="0">
                <a:solidFill>
                  <a:schemeClr val="tx1"/>
                </a:solidFill>
                <a:effectLst/>
                <a:latin typeface="Arial" pitchFamily="34" charset="0"/>
                <a:cs typeface="Arial" pitchFamily="34" charset="0"/>
              </a:rPr>
              <a:t>Find out </a:t>
            </a:r>
            <a:r>
              <a:rPr lang="en-US" sz="4000" b="1" dirty="0" smtClean="0">
                <a:solidFill>
                  <a:schemeClr val="tx1"/>
                </a:solidFill>
                <a:effectLst/>
                <a:latin typeface="Arial" pitchFamily="34" charset="0"/>
                <a:cs typeface="Arial" pitchFamily="34" charset="0"/>
              </a:rPr>
              <a:t>from your </a:t>
            </a:r>
            <a:br>
              <a:rPr lang="en-US" sz="4000" b="1" dirty="0" smtClean="0">
                <a:solidFill>
                  <a:schemeClr val="tx1"/>
                </a:solidFill>
                <a:effectLst/>
                <a:latin typeface="Arial" pitchFamily="34" charset="0"/>
                <a:cs typeface="Arial" pitchFamily="34" charset="0"/>
              </a:rPr>
            </a:br>
            <a:r>
              <a:rPr lang="en-US" sz="4000" b="1" dirty="0" smtClean="0">
                <a:solidFill>
                  <a:schemeClr val="tx1"/>
                </a:solidFill>
                <a:effectLst/>
                <a:latin typeface="Arial" pitchFamily="34" charset="0"/>
                <a:cs typeface="Arial" pitchFamily="34" charset="0"/>
              </a:rPr>
              <a:t>association staff:</a:t>
            </a:r>
            <a:r>
              <a:rPr lang="en-US" sz="3600" b="1" dirty="0" smtClean="0">
                <a:latin typeface="Arial" pitchFamily="34" charset="0"/>
                <a:cs typeface="Arial" pitchFamily="34" charset="0"/>
              </a:rPr>
              <a:t/>
            </a:r>
            <a:br>
              <a:rPr lang="en-US" sz="3600" b="1" dirty="0" smtClean="0">
                <a:latin typeface="Arial" pitchFamily="34" charset="0"/>
                <a:cs typeface="Arial" pitchFamily="34" charset="0"/>
              </a:rPr>
            </a:br>
            <a:r>
              <a:rPr lang="en-US" sz="3600" dirty="0" smtClean="0">
                <a:latin typeface="Arial" pitchFamily="34" charset="0"/>
                <a:cs typeface="Arial" pitchFamily="34" charset="0"/>
              </a:rPr>
              <a:t/>
            </a:r>
            <a:br>
              <a:rPr lang="en-US" sz="3600" dirty="0" smtClean="0">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Who </a:t>
            </a:r>
            <a:r>
              <a:rPr lang="en-US" sz="2700" b="0" dirty="0">
                <a:solidFill>
                  <a:schemeClr val="tx1"/>
                </a:solidFill>
                <a:effectLst/>
                <a:latin typeface="Arial" pitchFamily="34" charset="0"/>
                <a:cs typeface="Arial" pitchFamily="34" charset="0"/>
              </a:rPr>
              <a:t>will introduce the </a:t>
            </a:r>
            <a:r>
              <a:rPr lang="en-US" sz="2700" b="0" dirty="0" smtClean="0">
                <a:solidFill>
                  <a:schemeClr val="tx1"/>
                </a:solidFill>
                <a:effectLst/>
                <a:latin typeface="Arial" pitchFamily="34" charset="0"/>
                <a:cs typeface="Arial" pitchFamily="34" charset="0"/>
              </a:rPr>
              <a:t>affiliate </a:t>
            </a:r>
            <a:r>
              <a:rPr lang="en-US" sz="2700" b="0" dirty="0">
                <a:solidFill>
                  <a:schemeClr val="tx1"/>
                </a:solidFill>
                <a:effectLst/>
                <a:latin typeface="Arial" pitchFamily="34" charset="0"/>
                <a:cs typeface="Arial" pitchFamily="34" charset="0"/>
              </a:rPr>
              <a:t>sponsors and when? </a:t>
            </a:r>
            <a:br>
              <a:rPr lang="en-US" sz="2700" b="0" dirty="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(Sponsor </a:t>
            </a:r>
            <a:r>
              <a:rPr lang="en-US" sz="2700" b="0" dirty="0">
                <a:solidFill>
                  <a:schemeClr val="tx1"/>
                </a:solidFill>
                <a:effectLst/>
                <a:latin typeface="Arial" pitchFamily="34" charset="0"/>
                <a:cs typeface="Arial" pitchFamily="34" charset="0"/>
              </a:rPr>
              <a:t>remarks should be given prior to class start </a:t>
            </a:r>
            <a:r>
              <a:rPr lang="en-US" sz="2700" b="0" dirty="0" smtClean="0">
                <a:solidFill>
                  <a:schemeClr val="tx1"/>
                </a:solidFill>
                <a:effectLst/>
                <a:latin typeface="Arial" pitchFamily="34" charset="0"/>
                <a:cs typeface="Arial" pitchFamily="34" charset="0"/>
              </a:rPr>
              <a:t>- suggestion</a:t>
            </a:r>
            <a:r>
              <a:rPr lang="en-US" sz="2700" b="0" dirty="0">
                <a:solidFill>
                  <a:schemeClr val="tx1"/>
                </a:solidFill>
                <a:effectLst/>
                <a:latin typeface="Arial" pitchFamily="34" charset="0"/>
                <a:cs typeface="Arial" pitchFamily="34" charset="0"/>
              </a:rPr>
              <a:t>:  </a:t>
            </a:r>
            <a:r>
              <a:rPr lang="en-US" sz="2700" b="0" dirty="0" smtClean="0">
                <a:solidFill>
                  <a:schemeClr val="tx1"/>
                </a:solidFill>
                <a:effectLst/>
                <a:latin typeface="Arial" pitchFamily="34" charset="0"/>
                <a:cs typeface="Arial" pitchFamily="34" charset="0"/>
              </a:rPr>
              <a:t>7:50-8:00, </a:t>
            </a:r>
            <a:r>
              <a:rPr lang="en-US" sz="2700" b="0" dirty="0">
                <a:solidFill>
                  <a:schemeClr val="tx1"/>
                </a:solidFill>
                <a:effectLst/>
                <a:latin typeface="Arial" pitchFamily="34" charset="0"/>
                <a:cs typeface="Arial" pitchFamily="34" charset="0"/>
              </a:rPr>
              <a:t>breaks and/or </a:t>
            </a:r>
            <a:r>
              <a:rPr lang="en-US" sz="2700" b="0" dirty="0" smtClean="0">
                <a:solidFill>
                  <a:schemeClr val="tx1"/>
                </a:solidFill>
                <a:effectLst/>
                <a:latin typeface="Arial" pitchFamily="34" charset="0"/>
                <a:cs typeface="Arial" pitchFamily="34" charset="0"/>
              </a:rPr>
              <a:t>lunch – ADRE does not permit sponsor remarks during the “class time”) </a:t>
            </a:r>
            <a:r>
              <a:rPr lang="en-US" sz="2700" b="0" dirty="0">
                <a:solidFill>
                  <a:schemeClr val="tx1"/>
                </a:solidFill>
                <a:effectLst/>
                <a:latin typeface="Arial" pitchFamily="34" charset="0"/>
                <a:cs typeface="Arial" pitchFamily="34" charset="0"/>
              </a:rPr>
              <a:t/>
            </a:r>
            <a:br>
              <a:rPr lang="en-US" sz="2700" b="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
            </a:r>
            <a:br>
              <a:rPr lang="en-US" sz="2700" b="0" dirty="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Who will handle the student check-in?</a:t>
            </a:r>
            <a:endParaRPr lang="en-US" sz="2700" b="0" dirty="0">
              <a:solidFill>
                <a:schemeClr val="tx1"/>
              </a:solidFill>
              <a:effectLst/>
              <a:latin typeface="Arial" pitchFamily="34" charset="0"/>
              <a:cs typeface="Arial" pitchFamily="34" charset="0"/>
            </a:endParaRPr>
          </a:p>
        </p:txBody>
      </p:sp>
      <p:pic>
        <p:nvPicPr>
          <p:cNvPr id="4" name="~PP1545.WAV">
            <a:hlinkClick r:id="" action="ppaction://media"/>
          </p:cNvPr>
          <p:cNvPicPr>
            <a:picLocks noRot="1" noChangeAspect="1"/>
          </p:cNvPicPr>
          <p:nvPr>
            <a:wavAudioFile r:embed="rId1" name="~PP1545.WAV"/>
          </p:nvPr>
        </p:nvPicPr>
        <p:blipFill>
          <a:blip r:embed="rId4" cstate="print"/>
          <a:stretch>
            <a:fillRect/>
          </a:stretch>
        </p:blipFill>
        <p:spPr>
          <a:xfrm>
            <a:off x="8737600" y="6451600"/>
            <a:ext cx="304800" cy="304800"/>
          </a:xfrm>
          <a:prstGeom prst="rect">
            <a:avLst/>
          </a:prstGeom>
        </p:spPr>
      </p:pic>
    </p:spTree>
  </p:cSld>
  <p:clrMapOvr>
    <a:masterClrMapping/>
  </p:clrMapOvr>
  <p:transition advTm="20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914400" y="685800"/>
            <a:ext cx="7772400" cy="5181600"/>
          </a:xfrm>
        </p:spPr>
        <p:txBody>
          <a:bodyPr>
            <a:normAutofit fontScale="90000"/>
          </a:bodyPr>
          <a:lstStyle/>
          <a:p>
            <a:pPr algn="l"/>
            <a:r>
              <a:rPr lang="en-US" sz="4000" dirty="0" smtClean="0"/>
              <a:t/>
            </a:r>
            <a:br>
              <a:rPr lang="en-US" sz="4000" dirty="0" smtClean="0"/>
            </a:br>
            <a:r>
              <a:rPr lang="en-US" sz="3600" b="1" dirty="0" smtClean="0">
                <a:solidFill>
                  <a:schemeClr val="tx1"/>
                </a:solidFill>
                <a:effectLst/>
                <a:latin typeface="Arial" pitchFamily="34" charset="0"/>
                <a:cs typeface="Arial" pitchFamily="34" charset="0"/>
              </a:rPr>
              <a:t>Welcome the Instructor</a:t>
            </a:r>
            <a:r>
              <a:rPr lang="en-US" sz="4000" dirty="0" smtClean="0">
                <a:solidFill>
                  <a:schemeClr val="tx1"/>
                </a:solidFill>
              </a:rPr>
              <a:t/>
            </a:r>
            <a:br>
              <a:rPr lang="en-US" sz="4000" dirty="0" smtClean="0">
                <a:solidFill>
                  <a:schemeClr val="tx1"/>
                </a:solidFill>
              </a:rPr>
            </a:br>
            <a:r>
              <a:rPr lang="en-US" sz="2700" dirty="0" smtClean="0">
                <a:solidFill>
                  <a:schemeClr val="tx1"/>
                </a:solidFill>
              </a:rPr>
              <a:t>Introduce yourself</a:t>
            </a:r>
            <a:r>
              <a:rPr lang="en-US" sz="4000" dirty="0" smtClean="0">
                <a:solidFill>
                  <a:schemeClr val="tx1"/>
                </a:solidFill>
              </a:rPr>
              <a:t/>
            </a:r>
            <a:br>
              <a:rPr lang="en-US" sz="4000" dirty="0" smtClean="0">
                <a:solidFill>
                  <a:schemeClr val="tx1"/>
                </a:solidFill>
              </a:rPr>
            </a:br>
            <a:r>
              <a:rPr lang="en-US" sz="4000" i="1" dirty="0" smtClean="0">
                <a:solidFill>
                  <a:schemeClr val="tx1"/>
                </a:solidFill>
              </a:rPr>
              <a:t>and…</a:t>
            </a:r>
            <a:r>
              <a:rPr lang="en-US" sz="4000" dirty="0" smtClean="0">
                <a:effectLst>
                  <a:outerShdw blurRad="38100" dist="38100" dir="2700000" algn="tl" rotWithShape="0">
                    <a:srgbClr val="000000">
                      <a:alpha val="43137"/>
                    </a:srgbClr>
                  </a:outerShdw>
                </a:effectLst>
                <a:latin typeface="Arial" pitchFamily="34" charset="0"/>
                <a:cs typeface="Arial" pitchFamily="34" charset="0"/>
              </a:rPr>
              <a:t/>
            </a:r>
            <a:br>
              <a:rPr lang="en-US" sz="4000" dirty="0" smtClean="0">
                <a:effectLst>
                  <a:outerShdw blurRad="38100" dist="38100" dir="2700000" algn="tl" rotWithShape="0">
                    <a:srgbClr val="000000">
                      <a:alpha val="43137"/>
                    </a:srgbClr>
                  </a:outerShdw>
                </a:effectLst>
                <a:latin typeface="Arial" pitchFamily="34" charset="0"/>
                <a:cs typeface="Arial" pitchFamily="34" charset="0"/>
              </a:rPr>
            </a:br>
            <a:r>
              <a:rPr lang="en-US" sz="4000" dirty="0" smtClean="0">
                <a:effectLst>
                  <a:outerShdw blurRad="38100" dist="38100" dir="2700000" algn="tl">
                    <a:srgbClr val="000000">
                      <a:alpha val="43137"/>
                    </a:srgbClr>
                  </a:outerShdw>
                </a:effectLst>
                <a:latin typeface="Arial" pitchFamily="34" charset="0"/>
                <a:cs typeface="Arial" pitchFamily="34" charset="0"/>
              </a:rPr>
              <a:t>Find out from the instructor: </a:t>
            </a:r>
            <a:r>
              <a:rPr lang="en-US" sz="4000" dirty="0" smtClean="0">
                <a:effectLst>
                  <a:outerShdw blurRad="38100" dist="38100" dir="2700000" algn="tl" rotWithShape="0">
                    <a:srgbClr val="000000">
                      <a:alpha val="43137"/>
                    </a:srgbClr>
                  </a:outerShdw>
                </a:effectLst>
                <a:latin typeface="Arial" pitchFamily="34" charset="0"/>
                <a:cs typeface="Arial" pitchFamily="34" charset="0"/>
              </a:rPr>
              <a:t/>
            </a:r>
            <a:br>
              <a:rPr lang="en-US" sz="4000" dirty="0" smtClean="0">
                <a:effectLst>
                  <a:outerShdw blurRad="38100" dist="38100" dir="2700000" algn="tl" rotWithShape="0">
                    <a:srgbClr val="000000">
                      <a:alpha val="43137"/>
                    </a:srgbClr>
                  </a:outerShdw>
                </a:effectLst>
                <a:latin typeface="Arial" pitchFamily="34" charset="0"/>
                <a:cs typeface="Arial" pitchFamily="34" charset="0"/>
              </a:rPr>
            </a:br>
            <a:r>
              <a:rPr lang="en-US" sz="2700" dirty="0" smtClean="0">
                <a:latin typeface="Arial" pitchFamily="34" charset="0"/>
                <a:cs typeface="Arial" pitchFamily="34" charset="0"/>
              </a:rPr>
              <a:t>What type of assistance he/she may</a:t>
            </a:r>
            <a:br>
              <a:rPr lang="en-US" sz="2700" dirty="0" smtClean="0">
                <a:latin typeface="Arial" pitchFamily="34" charset="0"/>
                <a:cs typeface="Arial" pitchFamily="34" charset="0"/>
              </a:rPr>
            </a:br>
            <a:r>
              <a:rPr lang="en-US" sz="2700" dirty="0" smtClean="0">
                <a:latin typeface="Arial" pitchFamily="34" charset="0"/>
                <a:cs typeface="Arial" pitchFamily="34" charset="0"/>
              </a:rPr>
              <a:t>     need from you.</a:t>
            </a:r>
            <a:br>
              <a:rPr lang="en-US" sz="2700" dirty="0" smtClean="0">
                <a:latin typeface="Arial" pitchFamily="34" charset="0"/>
                <a:cs typeface="Arial" pitchFamily="34" charset="0"/>
              </a:rPr>
            </a:br>
            <a:r>
              <a:rPr lang="en-US" sz="2700" dirty="0" smtClean="0">
                <a:latin typeface="Arial" pitchFamily="34" charset="0"/>
                <a:cs typeface="Arial" pitchFamily="34" charset="0"/>
              </a:rPr>
              <a:t>Who will do the introductory remarks</a:t>
            </a:r>
            <a:br>
              <a:rPr lang="en-US" sz="2700" dirty="0" smtClean="0">
                <a:latin typeface="Arial" pitchFamily="34" charset="0"/>
                <a:cs typeface="Arial" pitchFamily="34" charset="0"/>
              </a:rPr>
            </a:br>
            <a:r>
              <a:rPr lang="en-US" sz="2700" dirty="0" smtClean="0">
                <a:latin typeface="Arial" pitchFamily="34" charset="0"/>
                <a:cs typeface="Arial" pitchFamily="34" charset="0"/>
              </a:rPr>
              <a:t>     and instructor introduction. </a:t>
            </a:r>
            <a:br>
              <a:rPr lang="en-US" sz="2700" dirty="0" smtClean="0">
                <a:latin typeface="Arial" pitchFamily="34" charset="0"/>
                <a:cs typeface="Arial" pitchFamily="34" charset="0"/>
              </a:rPr>
            </a:br>
            <a:r>
              <a:rPr lang="en-US" sz="2700" dirty="0" smtClean="0">
                <a:latin typeface="Arial" pitchFamily="34" charset="0"/>
                <a:cs typeface="Arial" pitchFamily="34" charset="0"/>
              </a:rPr>
              <a:t>How instructor wants to handle breaks:</a:t>
            </a:r>
            <a:br>
              <a:rPr lang="en-US" sz="2700" dirty="0" smtClean="0">
                <a:latin typeface="Arial" pitchFamily="34" charset="0"/>
                <a:cs typeface="Arial" pitchFamily="34" charset="0"/>
              </a:rPr>
            </a:br>
            <a:r>
              <a:rPr lang="en-US" sz="2700" dirty="0" smtClean="0">
                <a:latin typeface="Arial" pitchFamily="34" charset="0"/>
                <a:cs typeface="Arial" pitchFamily="34" charset="0"/>
              </a:rPr>
              <a:t>      pre-arranged or spontaneous?</a:t>
            </a:r>
            <a:br>
              <a:rPr lang="en-US" sz="2700" dirty="0" smtClean="0">
                <a:latin typeface="Arial" pitchFamily="34" charset="0"/>
                <a:cs typeface="Arial" pitchFamily="34" charset="0"/>
              </a:rPr>
            </a:br>
            <a:r>
              <a:rPr lang="en-US" sz="2700" dirty="0" smtClean="0">
                <a:latin typeface="Arial" pitchFamily="34" charset="0"/>
                <a:cs typeface="Arial" pitchFamily="34" charset="0"/>
              </a:rPr>
              <a:t>If the instructor wants you to signal</a:t>
            </a:r>
            <a:br>
              <a:rPr lang="en-US" sz="2700" dirty="0" smtClean="0">
                <a:latin typeface="Arial" pitchFamily="34" charset="0"/>
                <a:cs typeface="Arial" pitchFamily="34" charset="0"/>
              </a:rPr>
            </a:br>
            <a:r>
              <a:rPr lang="en-US" sz="2700" dirty="0" smtClean="0">
                <a:latin typeface="Arial" pitchFamily="34" charset="0"/>
                <a:cs typeface="Arial" pitchFamily="34" charset="0"/>
              </a:rPr>
              <a:t>      him/her when it is break time? </a:t>
            </a:r>
            <a:r>
              <a:rPr lang="en-US" sz="4000" dirty="0" smtClean="0"/>
              <a:t/>
            </a:r>
            <a:br>
              <a:rPr lang="en-US" sz="4000" dirty="0" smtClean="0"/>
            </a:br>
            <a:r>
              <a:rPr lang="en-US" sz="4000" dirty="0" smtClean="0"/>
              <a:t/>
            </a:r>
            <a:br>
              <a:rPr lang="en-US" sz="4000" dirty="0" smtClean="0"/>
            </a:br>
            <a:endParaRPr lang="en-US" sz="4000" dirty="0"/>
          </a:p>
        </p:txBody>
      </p:sp>
      <p:pic>
        <p:nvPicPr>
          <p:cNvPr id="3" name="~PP1424.WAV">
            <a:hlinkClick r:id="" action="ppaction://media"/>
          </p:cNvPr>
          <p:cNvPicPr>
            <a:picLocks noRot="1" noChangeAspect="1"/>
          </p:cNvPicPr>
          <p:nvPr>
            <a:wavAudioFile r:embed="rId1" name="~PP1424.WAV"/>
          </p:nvPr>
        </p:nvPicPr>
        <p:blipFill>
          <a:blip r:embed="rId3" cstate="print"/>
          <a:stretch>
            <a:fillRect/>
          </a:stretch>
        </p:blipFill>
        <p:spPr>
          <a:xfrm>
            <a:off x="8737600" y="6451600"/>
            <a:ext cx="304800" cy="304800"/>
          </a:xfrm>
          <a:prstGeom prst="rect">
            <a:avLst/>
          </a:prstGeom>
        </p:spPr>
      </p:pic>
    </p:spTree>
  </p:cSld>
  <p:clrMapOvr>
    <a:masterClrMapping/>
  </p:clrMapOvr>
  <p:transition advTm="20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609600"/>
            <a:ext cx="8229600" cy="1219200"/>
          </a:xfrm>
        </p:spPr>
        <p:txBody>
          <a:bodyPr>
            <a:normAutofit fontScale="90000"/>
          </a:bodyPr>
          <a:lstStyle/>
          <a:p>
            <a:r>
              <a:rPr lang="en-US" sz="3200" b="1" dirty="0" smtClean="0">
                <a:solidFill>
                  <a:schemeClr val="tx1"/>
                </a:solidFill>
              </a:rPr>
              <a:t/>
            </a:r>
            <a:br>
              <a:rPr lang="en-US" sz="3200" b="1" dirty="0" smtClean="0">
                <a:solidFill>
                  <a:schemeClr val="tx1"/>
                </a:solidFill>
              </a:rPr>
            </a:br>
            <a:r>
              <a:rPr lang="en-US" sz="3200" b="1" dirty="0">
                <a:sym typeface="Symbol" pitchFamily="18" charset="2"/>
              </a:rPr>
              <a:t/>
            </a:r>
            <a:br>
              <a:rPr lang="en-US" sz="3200" b="1" dirty="0">
                <a:sym typeface="Symbol" pitchFamily="18" charset="2"/>
              </a:rPr>
            </a:br>
            <a:r>
              <a:rPr lang="en-US" sz="2800" dirty="0" smtClean="0">
                <a:solidFill>
                  <a:schemeClr val="tx1"/>
                </a:solidFill>
              </a:rPr>
              <a:t> </a:t>
            </a:r>
            <a:r>
              <a:rPr lang="en-US" sz="4000" dirty="0" smtClean="0">
                <a:solidFill>
                  <a:schemeClr val="tx1"/>
                </a:solidFill>
              </a:rPr>
              <a:t>How does he/she prefer you handle the following: </a:t>
            </a:r>
            <a:r>
              <a:rPr lang="en-US" sz="4000" dirty="0">
                <a:sym typeface="Symbol" pitchFamily="18" charset="2"/>
              </a:rPr>
              <a:t/>
            </a:r>
            <a:br>
              <a:rPr lang="en-US" sz="4000" dirty="0">
                <a:sym typeface="Symbol" pitchFamily="18" charset="2"/>
              </a:rPr>
            </a:br>
            <a:r>
              <a:rPr lang="en-US" sz="2800" dirty="0">
                <a:sym typeface="Symbol" pitchFamily="18" charset="2"/>
              </a:rPr>
              <a:t/>
            </a:r>
            <a:br>
              <a:rPr lang="en-US" sz="2800" dirty="0">
                <a:sym typeface="Symbol" pitchFamily="18" charset="2"/>
              </a:rPr>
            </a:br>
            <a:r>
              <a:rPr lang="en-US" sz="2800" dirty="0">
                <a:sym typeface="Symbol" pitchFamily="18" charset="2"/>
              </a:rPr>
              <a:t/>
            </a:r>
            <a:br>
              <a:rPr lang="en-US" sz="2800" dirty="0">
                <a:sym typeface="Symbol" pitchFamily="18" charset="2"/>
              </a:rPr>
            </a:br>
            <a:endParaRPr lang="en-US" sz="2800" dirty="0"/>
          </a:p>
        </p:txBody>
      </p:sp>
      <p:sp>
        <p:nvSpPr>
          <p:cNvPr id="3" name="TextBox 2"/>
          <p:cNvSpPr txBox="1"/>
          <p:nvPr/>
        </p:nvSpPr>
        <p:spPr>
          <a:xfrm>
            <a:off x="838200" y="2057400"/>
            <a:ext cx="7467600" cy="461665"/>
          </a:xfrm>
          <a:prstGeom prst="rect">
            <a:avLst/>
          </a:prstGeom>
          <a:noFill/>
        </p:spPr>
        <p:txBody>
          <a:bodyPr wrap="square" rtlCol="0">
            <a:spAutoFit/>
          </a:bodyPr>
          <a:lstStyle/>
          <a:p>
            <a:r>
              <a:rPr lang="en-US" sz="2400" dirty="0" smtClean="0"/>
              <a:t>disruptive students</a:t>
            </a:r>
            <a:endParaRPr lang="en-US" sz="2400" dirty="0"/>
          </a:p>
        </p:txBody>
      </p:sp>
      <p:sp>
        <p:nvSpPr>
          <p:cNvPr id="4" name="TextBox 3"/>
          <p:cNvSpPr txBox="1"/>
          <p:nvPr/>
        </p:nvSpPr>
        <p:spPr>
          <a:xfrm>
            <a:off x="808608" y="2895600"/>
            <a:ext cx="6887592" cy="461665"/>
          </a:xfrm>
          <a:prstGeom prst="rect">
            <a:avLst/>
          </a:prstGeom>
          <a:noFill/>
        </p:spPr>
        <p:txBody>
          <a:bodyPr wrap="square" rtlCol="0">
            <a:spAutoFit/>
          </a:bodyPr>
          <a:lstStyle/>
          <a:p>
            <a:r>
              <a:rPr lang="en-US" sz="2400" dirty="0" smtClean="0"/>
              <a:t>phones going off in class</a:t>
            </a:r>
            <a:endParaRPr lang="en-US" sz="2400" dirty="0"/>
          </a:p>
        </p:txBody>
      </p:sp>
      <p:sp>
        <p:nvSpPr>
          <p:cNvPr id="5" name="TextBox 4"/>
          <p:cNvSpPr txBox="1"/>
          <p:nvPr/>
        </p:nvSpPr>
        <p:spPr>
          <a:xfrm>
            <a:off x="864092" y="3810000"/>
            <a:ext cx="7975107" cy="461665"/>
          </a:xfrm>
          <a:prstGeom prst="rect">
            <a:avLst/>
          </a:prstGeom>
          <a:noFill/>
        </p:spPr>
        <p:txBody>
          <a:bodyPr wrap="square" rtlCol="0">
            <a:spAutoFit/>
          </a:bodyPr>
          <a:lstStyle/>
          <a:p>
            <a:r>
              <a:rPr lang="en-US" sz="2400" dirty="0" smtClean="0"/>
              <a:t>hecklers</a:t>
            </a:r>
            <a:endParaRPr lang="en-US" sz="2400" dirty="0"/>
          </a:p>
        </p:txBody>
      </p:sp>
      <p:sp>
        <p:nvSpPr>
          <p:cNvPr id="6" name="TextBox 5"/>
          <p:cNvSpPr txBox="1"/>
          <p:nvPr/>
        </p:nvSpPr>
        <p:spPr>
          <a:xfrm>
            <a:off x="856694" y="4572000"/>
            <a:ext cx="7830105" cy="461665"/>
          </a:xfrm>
          <a:prstGeom prst="rect">
            <a:avLst/>
          </a:prstGeom>
          <a:noFill/>
        </p:spPr>
        <p:txBody>
          <a:bodyPr wrap="square" rtlCol="0">
            <a:spAutoFit/>
          </a:bodyPr>
          <a:lstStyle/>
          <a:p>
            <a:r>
              <a:rPr lang="en-US" sz="2400" dirty="0" smtClean="0"/>
              <a:t>air temperature complaints</a:t>
            </a:r>
            <a:endParaRPr lang="en-US" sz="2400" dirty="0"/>
          </a:p>
        </p:txBody>
      </p:sp>
      <p:pic>
        <p:nvPicPr>
          <p:cNvPr id="7" name="~PP1370.WAV">
            <a:hlinkClick r:id="" action="ppaction://media"/>
          </p:cNvPr>
          <p:cNvPicPr>
            <a:picLocks noRot="1" noChangeAspect="1"/>
          </p:cNvPicPr>
          <p:nvPr>
            <a:wavAudioFile r:embed="rId2" name="~PP1370.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Tm="12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idx="1"/>
          </p:nvPr>
        </p:nvSpPr>
        <p:spPr>
          <a:xfrm>
            <a:off x="609600" y="685800"/>
            <a:ext cx="8001000" cy="5791200"/>
          </a:xfrm>
        </p:spPr>
        <p:txBody>
          <a:bodyPr>
            <a:normAutofit lnSpcReduction="10000"/>
          </a:bodyPr>
          <a:lstStyle/>
          <a:p>
            <a:pPr>
              <a:lnSpc>
                <a:spcPct val="80000"/>
              </a:lnSpc>
              <a:buFont typeface="Wingdings" pitchFamily="2" charset="2"/>
              <a:buNone/>
            </a:pPr>
            <a:r>
              <a:rPr lang="en-US" sz="3200" b="1" dirty="0">
                <a:latin typeface="Arial" pitchFamily="34" charset="0"/>
                <a:cs typeface="Arial" pitchFamily="34" charset="0"/>
              </a:rPr>
              <a:t>CLASS ANNOUNCEMENTS:</a:t>
            </a:r>
          </a:p>
          <a:p>
            <a:pPr>
              <a:lnSpc>
                <a:spcPct val="80000"/>
              </a:lnSpc>
              <a:buFont typeface="Wingdings" pitchFamily="2" charset="2"/>
              <a:buNone/>
            </a:pPr>
            <a:r>
              <a:rPr lang="en-US" sz="2000" i="1" dirty="0" smtClean="0">
                <a:latin typeface="Arial" pitchFamily="34" charset="0"/>
                <a:cs typeface="Arial" pitchFamily="34" charset="0"/>
              </a:rPr>
              <a:t>(if you are making the announcements)</a:t>
            </a:r>
          </a:p>
          <a:p>
            <a:pPr>
              <a:lnSpc>
                <a:spcPct val="80000"/>
              </a:lnSpc>
              <a:buFont typeface="Wingdings" pitchFamily="2" charset="2"/>
              <a:buNone/>
            </a:pPr>
            <a:endParaRPr lang="en-US" sz="2000" i="1" dirty="0">
              <a:latin typeface="Arial" pitchFamily="34" charset="0"/>
              <a:cs typeface="Arial" pitchFamily="34" charset="0"/>
            </a:endParaRPr>
          </a:p>
          <a:p>
            <a:pPr>
              <a:lnSpc>
                <a:spcPct val="80000"/>
              </a:lnSpc>
              <a:buFont typeface="Wingdings" pitchFamily="2" charset="2"/>
              <a:buNone/>
            </a:pPr>
            <a:r>
              <a:rPr lang="en-US" sz="2400" dirty="0" smtClean="0">
                <a:latin typeface="Arial" pitchFamily="34" charset="0"/>
                <a:ea typeface="+mj-ea"/>
                <a:cs typeface="Arial" pitchFamily="34" charset="0"/>
              </a:rPr>
              <a:t>Welcome </a:t>
            </a:r>
            <a:r>
              <a:rPr lang="en-US" sz="2400" dirty="0">
                <a:latin typeface="Arial" pitchFamily="34" charset="0"/>
                <a:ea typeface="+mj-ea"/>
                <a:cs typeface="Arial" pitchFamily="34" charset="0"/>
              </a:rPr>
              <a:t>the Students</a:t>
            </a:r>
          </a:p>
          <a:p>
            <a:pPr>
              <a:lnSpc>
                <a:spcPct val="80000"/>
              </a:lnSpc>
              <a:buFont typeface="Wingdings" pitchFamily="2" charset="2"/>
              <a:buNone/>
            </a:pPr>
            <a:endParaRPr lang="en-US" sz="2400" dirty="0">
              <a:latin typeface="Arial" pitchFamily="34" charset="0"/>
              <a:ea typeface="+mj-ea"/>
              <a:cs typeface="Arial" pitchFamily="34" charset="0"/>
            </a:endParaRPr>
          </a:p>
          <a:p>
            <a:pPr>
              <a:lnSpc>
                <a:spcPct val="80000"/>
              </a:lnSpc>
              <a:buFont typeface="Wingdings" pitchFamily="2" charset="2"/>
              <a:buNone/>
            </a:pPr>
            <a:r>
              <a:rPr lang="en-US" sz="2400" dirty="0">
                <a:latin typeface="Arial" pitchFamily="34" charset="0"/>
                <a:ea typeface="+mj-ea"/>
                <a:cs typeface="Arial" pitchFamily="34" charset="0"/>
              </a:rPr>
              <a:t>Introduce instructor </a:t>
            </a:r>
            <a:endParaRPr lang="en-US" sz="2400" dirty="0" smtClean="0">
              <a:latin typeface="Arial" pitchFamily="34" charset="0"/>
              <a:ea typeface="+mj-ea"/>
              <a:cs typeface="Arial" pitchFamily="34" charset="0"/>
            </a:endParaRPr>
          </a:p>
          <a:p>
            <a:pPr>
              <a:lnSpc>
                <a:spcPct val="80000"/>
              </a:lnSpc>
              <a:buFont typeface="Wingdings" pitchFamily="2" charset="2"/>
              <a:buNone/>
            </a:pPr>
            <a:r>
              <a:rPr lang="en-US" sz="2400" dirty="0" smtClean="0">
                <a:latin typeface="Arial" pitchFamily="34" charset="0"/>
                <a:ea typeface="+mj-ea"/>
                <a:cs typeface="Arial" pitchFamily="34" charset="0"/>
              </a:rPr>
              <a:t>(</a:t>
            </a:r>
            <a:r>
              <a:rPr lang="en-US" sz="2400" dirty="0">
                <a:latin typeface="Arial" pitchFamily="34" charset="0"/>
                <a:ea typeface="+mj-ea"/>
                <a:cs typeface="Arial" pitchFamily="34" charset="0"/>
              </a:rPr>
              <a:t>unless instructor wants to self-introduce)</a:t>
            </a:r>
          </a:p>
          <a:p>
            <a:pPr>
              <a:lnSpc>
                <a:spcPct val="80000"/>
              </a:lnSpc>
              <a:buFont typeface="Wingdings" pitchFamily="2" charset="2"/>
              <a:buNone/>
            </a:pPr>
            <a:endParaRPr lang="en-US" sz="2400" dirty="0">
              <a:latin typeface="Arial" pitchFamily="34" charset="0"/>
              <a:ea typeface="+mj-ea"/>
              <a:cs typeface="Arial" pitchFamily="34" charset="0"/>
            </a:endParaRPr>
          </a:p>
          <a:p>
            <a:pPr>
              <a:lnSpc>
                <a:spcPct val="80000"/>
              </a:lnSpc>
              <a:buFont typeface="Wingdings" pitchFamily="2" charset="2"/>
              <a:buNone/>
            </a:pPr>
            <a:r>
              <a:rPr lang="en-US" sz="2400" dirty="0" smtClean="0">
                <a:latin typeface="Arial" pitchFamily="34" charset="0"/>
                <a:ea typeface="+mj-ea"/>
                <a:cs typeface="Arial" pitchFamily="34" charset="0"/>
              </a:rPr>
              <a:t>Go through housekeeping items </a:t>
            </a:r>
          </a:p>
          <a:p>
            <a:pPr>
              <a:lnSpc>
                <a:spcPct val="80000"/>
              </a:lnSpc>
              <a:buFont typeface="Wingdings" pitchFamily="2" charset="2"/>
              <a:buNone/>
            </a:pPr>
            <a:r>
              <a:rPr lang="en-US" sz="2400" dirty="0" smtClean="0">
                <a:latin typeface="Arial" pitchFamily="34" charset="0"/>
                <a:ea typeface="+mj-ea"/>
                <a:cs typeface="Arial" pitchFamily="34" charset="0"/>
              </a:rPr>
              <a:t>(script is available in the monitor packet, if needed)</a:t>
            </a:r>
          </a:p>
          <a:p>
            <a:pPr>
              <a:lnSpc>
                <a:spcPct val="80000"/>
              </a:lnSpc>
              <a:buNone/>
            </a:pPr>
            <a:endParaRPr lang="en-US" sz="2400" dirty="0" smtClean="0">
              <a:latin typeface="Arial" pitchFamily="34" charset="0"/>
              <a:cs typeface="Arial" pitchFamily="34" charset="0"/>
            </a:endParaRPr>
          </a:p>
          <a:p>
            <a:pPr>
              <a:lnSpc>
                <a:spcPct val="80000"/>
              </a:lnSpc>
              <a:buNone/>
            </a:pPr>
            <a:r>
              <a:rPr lang="en-US" sz="2400" dirty="0" smtClean="0">
                <a:latin typeface="Arial" pitchFamily="34" charset="0"/>
                <a:cs typeface="Arial" pitchFamily="34" charset="0"/>
              </a:rPr>
              <a:t>Recognize first-time students</a:t>
            </a:r>
          </a:p>
          <a:p>
            <a:pPr>
              <a:lnSpc>
                <a:spcPct val="80000"/>
              </a:lnSpc>
              <a:buFont typeface="Wingdings" pitchFamily="2" charset="2"/>
              <a:buNone/>
            </a:pPr>
            <a:endParaRPr lang="en-US" sz="2400" dirty="0" smtClean="0">
              <a:latin typeface="Arial" pitchFamily="34" charset="0"/>
              <a:cs typeface="Arial" pitchFamily="34" charset="0"/>
            </a:endParaRPr>
          </a:p>
          <a:p>
            <a:pPr>
              <a:lnSpc>
                <a:spcPct val="80000"/>
              </a:lnSpc>
              <a:buFont typeface="Wingdings" pitchFamily="2" charset="2"/>
              <a:buNone/>
            </a:pPr>
            <a:r>
              <a:rPr lang="en-US" sz="2400" dirty="0" smtClean="0">
                <a:latin typeface="Arial" pitchFamily="34" charset="0"/>
                <a:cs typeface="Arial" pitchFamily="34" charset="0"/>
              </a:rPr>
              <a:t>Recognize ALL students who are taking their last class</a:t>
            </a:r>
          </a:p>
          <a:p>
            <a:pPr>
              <a:lnSpc>
                <a:spcPct val="80000"/>
              </a:lnSpc>
              <a:buFont typeface="Wingdings" pitchFamily="2" charset="2"/>
              <a:buNone/>
            </a:pPr>
            <a:endParaRPr lang="en-US" sz="2400" dirty="0" smtClean="0">
              <a:latin typeface="Arial" pitchFamily="34" charset="0"/>
              <a:cs typeface="Arial" pitchFamily="34" charset="0"/>
            </a:endParaRPr>
          </a:p>
          <a:p>
            <a:pPr>
              <a:lnSpc>
                <a:spcPct val="80000"/>
              </a:lnSpc>
              <a:buFont typeface="Wingdings" pitchFamily="2" charset="2"/>
              <a:buNone/>
            </a:pPr>
            <a:r>
              <a:rPr lang="en-US" sz="2400" dirty="0" smtClean="0">
                <a:latin typeface="Arial" pitchFamily="34" charset="0"/>
                <a:cs typeface="Arial" pitchFamily="34" charset="0"/>
              </a:rPr>
              <a:t>Remind students to fill out “Last Class” form </a:t>
            </a:r>
          </a:p>
          <a:p>
            <a:pPr>
              <a:lnSpc>
                <a:spcPct val="80000"/>
              </a:lnSpc>
              <a:buFont typeface="Wingdings" pitchFamily="2" charset="2"/>
              <a:buNone/>
            </a:pPr>
            <a:endParaRPr lang="en-US" sz="2400" dirty="0">
              <a:latin typeface="Arial" pitchFamily="34" charset="0"/>
              <a:ea typeface="+mj-ea"/>
              <a:cs typeface="Arial" pitchFamily="34" charset="0"/>
            </a:endParaRPr>
          </a:p>
          <a:p>
            <a:pPr>
              <a:lnSpc>
                <a:spcPct val="80000"/>
              </a:lnSpc>
              <a:buFont typeface="Wingdings" pitchFamily="2" charset="2"/>
              <a:buNone/>
            </a:pPr>
            <a:endParaRPr lang="en-US" sz="3500" dirty="0">
              <a:latin typeface="Arial" pitchFamily="34" charset="0"/>
              <a:ea typeface="+mj-ea"/>
              <a:cs typeface="Arial" pitchFamily="34" charset="0"/>
            </a:endParaRPr>
          </a:p>
        </p:txBody>
      </p:sp>
      <p:pic>
        <p:nvPicPr>
          <p:cNvPr id="3" name="~PP2701.WAV">
            <a:hlinkClick r:id="" action="ppaction://media"/>
          </p:cNvPr>
          <p:cNvPicPr>
            <a:picLocks noRot="1" noChangeAspect="1"/>
          </p:cNvPicPr>
          <p:nvPr>
            <a:wavAudioFile r:embed="rId1" name="~PP2701.WAV"/>
          </p:nvPr>
        </p:nvPicPr>
        <p:blipFill>
          <a:blip r:embed="rId3" cstate="print"/>
          <a:stretch>
            <a:fillRect/>
          </a:stretch>
        </p:blipFill>
        <p:spPr>
          <a:xfrm>
            <a:off x="8737600" y="6451600"/>
            <a:ext cx="304800" cy="304800"/>
          </a:xfrm>
          <a:prstGeom prst="rect">
            <a:avLst/>
          </a:prstGeom>
        </p:spPr>
      </p:pic>
    </p:spTree>
  </p:cSld>
  <p:clrMapOvr>
    <a:masterClrMapping/>
  </p:clrMapOvr>
  <p:transition advTm="25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533400" y="838200"/>
            <a:ext cx="8229600" cy="4953000"/>
          </a:xfrm>
        </p:spPr>
        <p:txBody>
          <a:bodyPr/>
          <a:lstStyle/>
          <a:p>
            <a:pPr algn="ctr"/>
            <a:r>
              <a:rPr lang="en-US" sz="6000" b="1" dirty="0">
                <a:solidFill>
                  <a:schemeClr val="tx1"/>
                </a:solidFill>
                <a:effectLst/>
                <a:latin typeface="Arial" pitchFamily="34" charset="0"/>
                <a:cs typeface="Arial" pitchFamily="34" charset="0"/>
              </a:rPr>
              <a:t>Door Signs</a:t>
            </a:r>
            <a:r>
              <a:rPr lang="en-US" sz="3600" dirty="0">
                <a:solidFill>
                  <a:schemeClr val="tx1"/>
                </a:solidFill>
                <a:effectLst/>
                <a:latin typeface="Arial" pitchFamily="34" charset="0"/>
                <a:cs typeface="Arial" pitchFamily="34" charset="0"/>
              </a:rPr>
              <a:t/>
            </a:r>
            <a:br>
              <a:rPr lang="en-US" sz="3600" dirty="0">
                <a:solidFill>
                  <a:schemeClr val="tx1"/>
                </a:solidFill>
                <a:effectLst/>
                <a:latin typeface="Arial" pitchFamily="34" charset="0"/>
                <a:cs typeface="Arial" pitchFamily="34" charset="0"/>
              </a:rPr>
            </a:br>
            <a:r>
              <a:rPr lang="en-US" sz="3600" b="0" dirty="0">
                <a:solidFill>
                  <a:schemeClr val="tx1"/>
                </a:solidFill>
                <a:effectLst/>
                <a:latin typeface="Arial" pitchFamily="34" charset="0"/>
                <a:cs typeface="Arial" pitchFamily="34" charset="0"/>
              </a:rPr>
              <a:t/>
            </a:r>
            <a:br>
              <a:rPr lang="en-US" sz="3600" b="0" dirty="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Do not post </a:t>
            </a:r>
            <a:r>
              <a:rPr lang="en-US" sz="2400" b="0" dirty="0">
                <a:solidFill>
                  <a:schemeClr val="tx1"/>
                </a:solidFill>
                <a:effectLst/>
                <a:latin typeface="Arial" pitchFamily="34" charset="0"/>
                <a:cs typeface="Arial" pitchFamily="34" charset="0"/>
              </a:rPr>
              <a:t>on </a:t>
            </a:r>
            <a:r>
              <a:rPr lang="en-US" sz="2400" b="0" dirty="0" smtClean="0">
                <a:solidFill>
                  <a:schemeClr val="tx1"/>
                </a:solidFill>
                <a:effectLst/>
                <a:latin typeface="Arial" pitchFamily="34" charset="0"/>
                <a:cs typeface="Arial" pitchFamily="34" charset="0"/>
              </a:rPr>
              <a:t>the door </a:t>
            </a:r>
            <a:r>
              <a:rPr lang="en-US" sz="2400" b="0" dirty="0">
                <a:solidFill>
                  <a:schemeClr val="tx1"/>
                </a:solidFill>
                <a:effectLst/>
                <a:latin typeface="Arial" pitchFamily="34" charset="0"/>
                <a:cs typeface="Arial" pitchFamily="34" charset="0"/>
              </a:rPr>
              <a:t>prior to 10/20 minutes after instructor </a:t>
            </a:r>
            <a:r>
              <a:rPr lang="en-US" sz="2400" b="0" dirty="0" smtClean="0">
                <a:solidFill>
                  <a:schemeClr val="tx1"/>
                </a:solidFill>
                <a:effectLst/>
                <a:latin typeface="Arial" pitchFamily="34" charset="0"/>
                <a:cs typeface="Arial" pitchFamily="34" charset="0"/>
              </a:rPr>
              <a:t>starts.</a:t>
            </a:r>
            <a:r>
              <a:rPr lang="en-US" sz="3600" b="0" dirty="0" smtClean="0">
                <a:solidFill>
                  <a:schemeClr val="tx1"/>
                </a:solidFill>
                <a:effectLst/>
                <a:latin typeface="Arial" pitchFamily="34" charset="0"/>
                <a:cs typeface="Arial" pitchFamily="34" charset="0"/>
              </a:rPr>
              <a:t/>
            </a:r>
            <a:br>
              <a:rPr lang="en-US" sz="3600" b="0" dirty="0" smtClean="0">
                <a:solidFill>
                  <a:schemeClr val="tx1"/>
                </a:solidFill>
                <a:effectLst/>
                <a:latin typeface="Arial" pitchFamily="34" charset="0"/>
                <a:cs typeface="Arial" pitchFamily="34" charset="0"/>
              </a:rPr>
            </a:br>
            <a:r>
              <a:rPr lang="en-US" sz="3600" b="0" dirty="0" smtClean="0">
                <a:solidFill>
                  <a:schemeClr val="tx1"/>
                </a:solidFill>
                <a:effectLst/>
                <a:latin typeface="Arial" pitchFamily="34" charset="0"/>
                <a:cs typeface="Arial" pitchFamily="34" charset="0"/>
              </a:rPr>
              <a:t>  </a:t>
            </a:r>
            <a:r>
              <a:rPr lang="en-US" dirty="0"/>
              <a:t/>
            </a:r>
            <a:br>
              <a:rPr lang="en-US" dirty="0"/>
            </a:br>
            <a:endParaRPr lang="en-US" dirty="0"/>
          </a:p>
        </p:txBody>
      </p:sp>
      <p:pic>
        <p:nvPicPr>
          <p:cNvPr id="5" name="~PP1507.WAV">
            <a:hlinkClick r:id="" action="ppaction://media"/>
          </p:cNvPr>
          <p:cNvPicPr>
            <a:picLocks noRot="1" noChangeAspect="1"/>
          </p:cNvPicPr>
          <p:nvPr>
            <a:wavAudioFile r:embed="rId1" name="~PP1507.WAV"/>
          </p:nvPr>
        </p:nvPicPr>
        <p:blipFill>
          <a:blip r:embed="rId4" cstate="print"/>
          <a:stretch>
            <a:fillRect/>
          </a:stretch>
        </p:blipFill>
        <p:spPr>
          <a:xfrm>
            <a:off x="8737600" y="6451600"/>
            <a:ext cx="304800" cy="304800"/>
          </a:xfrm>
          <a:prstGeom prst="rect">
            <a:avLst/>
          </a:prstGeom>
        </p:spPr>
      </p:pic>
    </p:spTree>
  </p:cSld>
  <p:clrMapOvr>
    <a:masterClrMapping/>
  </p:clrMapOvr>
  <p:transition advTm="12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title"/>
          </p:nvPr>
        </p:nvSpPr>
        <p:spPr>
          <a:xfrm>
            <a:off x="815008" y="1447800"/>
            <a:ext cx="7871791" cy="1066800"/>
          </a:xfrm>
        </p:spPr>
        <p:txBody>
          <a:bodyPr>
            <a:normAutofit/>
          </a:bodyPr>
          <a:lstStyle/>
          <a:p>
            <a:pPr algn="l"/>
            <a:r>
              <a:rPr lang="en-US" sz="2400" b="0" dirty="0" smtClean="0">
                <a:solidFill>
                  <a:schemeClr val="tx1"/>
                </a:solidFill>
                <a:effectLst/>
                <a:latin typeface="Arial" pitchFamily="34" charset="0"/>
                <a:cs typeface="Arial" pitchFamily="34" charset="0"/>
              </a:rPr>
              <a:t>Students will not receive c/e or GRI credit if arriving:</a:t>
            </a:r>
            <a:endParaRPr lang="en-US" sz="2400" b="0" dirty="0">
              <a:solidFill>
                <a:schemeClr val="tx1"/>
              </a:solidFill>
              <a:effectLst/>
              <a:latin typeface="Arial" pitchFamily="34" charset="0"/>
              <a:cs typeface="Arial" pitchFamily="34" charset="0"/>
            </a:endParaRPr>
          </a:p>
        </p:txBody>
      </p:sp>
      <p:sp>
        <p:nvSpPr>
          <p:cNvPr id="4" name="TextBox 3"/>
          <p:cNvSpPr txBox="1"/>
          <p:nvPr/>
        </p:nvSpPr>
        <p:spPr>
          <a:xfrm>
            <a:off x="838200" y="533400"/>
            <a:ext cx="7315200" cy="707886"/>
          </a:xfrm>
          <a:prstGeom prst="rect">
            <a:avLst/>
          </a:prstGeom>
          <a:noFill/>
        </p:spPr>
        <p:txBody>
          <a:bodyPr wrap="square" rtlCol="0">
            <a:spAutoFit/>
          </a:bodyPr>
          <a:lstStyle/>
          <a:p>
            <a:r>
              <a:rPr lang="en-US" sz="4000" b="1" dirty="0" smtClean="0"/>
              <a:t>Late to Class</a:t>
            </a:r>
            <a:endParaRPr lang="en-US" sz="4000" dirty="0"/>
          </a:p>
        </p:txBody>
      </p:sp>
      <p:sp>
        <p:nvSpPr>
          <p:cNvPr id="7" name="TextBox 6"/>
          <p:cNvSpPr txBox="1"/>
          <p:nvPr/>
        </p:nvSpPr>
        <p:spPr>
          <a:xfrm>
            <a:off x="762000" y="2743200"/>
            <a:ext cx="6705600" cy="461665"/>
          </a:xfrm>
          <a:prstGeom prst="rect">
            <a:avLst/>
          </a:prstGeom>
          <a:noFill/>
        </p:spPr>
        <p:txBody>
          <a:bodyPr wrap="square" rtlCol="0">
            <a:spAutoFit/>
          </a:bodyPr>
          <a:lstStyle/>
          <a:p>
            <a:pPr>
              <a:buFont typeface="Arial" pitchFamily="34" charset="0"/>
              <a:buChar char="•"/>
            </a:pPr>
            <a:r>
              <a:rPr lang="en-US" sz="2400" dirty="0" smtClean="0">
                <a:latin typeface="Arial" pitchFamily="34" charset="0"/>
                <a:ea typeface="+mj-ea"/>
                <a:cs typeface="Arial" pitchFamily="34" charset="0"/>
              </a:rPr>
              <a:t>more than 10 minutes (1 day class)</a:t>
            </a:r>
          </a:p>
        </p:txBody>
      </p:sp>
      <p:sp>
        <p:nvSpPr>
          <p:cNvPr id="8" name="TextBox 7"/>
          <p:cNvSpPr txBox="1"/>
          <p:nvPr/>
        </p:nvSpPr>
        <p:spPr>
          <a:xfrm>
            <a:off x="762000" y="3810000"/>
            <a:ext cx="6705600" cy="830997"/>
          </a:xfrm>
          <a:prstGeom prst="rect">
            <a:avLst/>
          </a:prstGeom>
          <a:noFill/>
        </p:spPr>
        <p:txBody>
          <a:bodyPr wrap="square" rtlCol="0">
            <a:spAutoFit/>
          </a:bodyPr>
          <a:lstStyle/>
          <a:p>
            <a:pPr>
              <a:buFont typeface="Arial" pitchFamily="34" charset="0"/>
              <a:buChar char="•"/>
            </a:pPr>
            <a:r>
              <a:rPr lang="en-US" sz="2400" dirty="0" smtClean="0">
                <a:latin typeface="Arial" pitchFamily="34" charset="0"/>
                <a:ea typeface="+mj-ea"/>
                <a:cs typeface="Arial" pitchFamily="34" charset="0"/>
              </a:rPr>
              <a:t>20 minutes (2-day class) after the instructor starts teaching</a:t>
            </a:r>
          </a:p>
        </p:txBody>
      </p:sp>
      <p:pic>
        <p:nvPicPr>
          <p:cNvPr id="6" name="~PP951.WAV">
            <a:hlinkClick r:id="" action="ppaction://media"/>
          </p:cNvPr>
          <p:cNvPicPr>
            <a:picLocks noRot="1" noChangeAspect="1"/>
          </p:cNvPicPr>
          <p:nvPr>
            <a:wavAudioFile r:embed="rId2" name="~PP951.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Tm="15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p:nvPr>
        </p:nvSpPr>
        <p:spPr>
          <a:xfrm>
            <a:off x="762000" y="1143000"/>
            <a:ext cx="7848600" cy="3962400"/>
          </a:xfrm>
        </p:spPr>
        <p:txBody>
          <a:bodyPr>
            <a:noAutofit/>
          </a:bodyPr>
          <a:lstStyle/>
          <a:p>
            <a:pPr algn="l"/>
            <a:r>
              <a:rPr lang="en-US" sz="2400" b="0" dirty="0">
                <a:solidFill>
                  <a:schemeClr val="tx1"/>
                </a:solidFill>
                <a:effectLst/>
                <a:latin typeface="Arial" pitchFamily="34" charset="0"/>
                <a:cs typeface="Arial" pitchFamily="34" charset="0"/>
              </a:rPr>
              <a:t>Exceptions to the late policy </a:t>
            </a:r>
            <a:r>
              <a:rPr lang="en-US" sz="2400" b="0" dirty="0" smtClean="0">
                <a:solidFill>
                  <a:schemeClr val="tx1"/>
                </a:solidFill>
                <a:effectLst/>
                <a:latin typeface="Arial" pitchFamily="34" charset="0"/>
                <a:cs typeface="Arial" pitchFamily="34" charset="0"/>
              </a:rPr>
              <a:t>for GRI credit can </a:t>
            </a:r>
            <a:r>
              <a:rPr lang="en-US" sz="2400" b="0" dirty="0">
                <a:solidFill>
                  <a:schemeClr val="tx1"/>
                </a:solidFill>
                <a:effectLst/>
                <a:latin typeface="Arial" pitchFamily="34" charset="0"/>
                <a:cs typeface="Arial" pitchFamily="34" charset="0"/>
              </a:rPr>
              <a:t>only be made by the AAR staff in conjunction with the GRI workgroup chair</a:t>
            </a:r>
            <a:r>
              <a:rPr lang="en-US" sz="2400" b="0" dirty="0" smtClean="0">
                <a:solidFill>
                  <a:schemeClr val="tx1"/>
                </a:solidFill>
                <a:effectLst/>
                <a:latin typeface="Arial" pitchFamily="34" charset="0"/>
                <a:cs typeface="Arial" pitchFamily="34" charset="0"/>
              </a:rPr>
              <a:t>.</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dirty="0" smtClean="0">
                <a:latin typeface="Arial" pitchFamily="34" charset="0"/>
                <a:cs typeface="Arial" pitchFamily="34" charset="0"/>
              </a:rPr>
              <a:t>Advise the student he/she may attend the class but will not receive c/e or GRI credit.</a:t>
            </a:r>
            <a:br>
              <a:rPr lang="en-US" sz="2400" dirty="0" smtClean="0">
                <a:latin typeface="Arial" pitchFamily="34" charset="0"/>
                <a:cs typeface="Arial" pitchFamily="34" charset="0"/>
              </a:rPr>
            </a:b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Student can appeal to AAR (although AAR consistently adheres to this policy)</a:t>
            </a:r>
            <a:endParaRPr lang="en-US" sz="2400" b="0" dirty="0">
              <a:solidFill>
                <a:schemeClr val="tx1"/>
              </a:solidFill>
              <a:effectLst/>
              <a:latin typeface="Arial" pitchFamily="34" charset="0"/>
              <a:cs typeface="Arial" pitchFamily="34" charset="0"/>
            </a:endParaRPr>
          </a:p>
        </p:txBody>
      </p:sp>
      <p:pic>
        <p:nvPicPr>
          <p:cNvPr id="3" name="~PP250.WAV">
            <a:hlinkClick r:id="" action="ppaction://media"/>
          </p:cNvPr>
          <p:cNvPicPr>
            <a:picLocks noRot="1" noChangeAspect="1"/>
          </p:cNvPicPr>
          <p:nvPr>
            <a:wavAudioFile r:embed="rId1" name="~PP250.WAV"/>
          </p:nvPr>
        </p:nvPicPr>
        <p:blipFill>
          <a:blip r:embed="rId3" cstate="print"/>
          <a:stretch>
            <a:fillRect/>
          </a:stretch>
        </p:blipFill>
        <p:spPr>
          <a:xfrm>
            <a:off x="8737600" y="6451600"/>
            <a:ext cx="304800" cy="304800"/>
          </a:xfrm>
          <a:prstGeom prst="rect">
            <a:avLst/>
          </a:prstGeom>
        </p:spPr>
      </p:pic>
    </p:spTree>
  </p:cSld>
  <p:clrMapOvr>
    <a:masterClrMapping/>
  </p:clrMapOvr>
  <p:transition advTm="23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381000" y="1143000"/>
            <a:ext cx="8229600" cy="3352800"/>
          </a:xfrm>
        </p:spPr>
        <p:txBody>
          <a:bodyPr/>
          <a:lstStyle/>
          <a:p>
            <a:r>
              <a:rPr lang="en-US" dirty="0" smtClean="0">
                <a:solidFill>
                  <a:schemeClr val="tx1"/>
                </a:solidFill>
                <a:effectLst/>
                <a:latin typeface="Arial" pitchFamily="34" charset="0"/>
                <a:cs typeface="Arial" pitchFamily="34" charset="0"/>
              </a:rPr>
              <a:t>TIP:  For Late Students: </a:t>
            </a:r>
            <a:br>
              <a:rPr lang="en-US" dirty="0" smtClean="0">
                <a:solidFill>
                  <a:schemeClr val="tx1"/>
                </a:solidFill>
                <a:effectLst/>
                <a:latin typeface="Arial" pitchFamily="34" charset="0"/>
                <a:cs typeface="Arial" pitchFamily="34" charset="0"/>
              </a:rPr>
            </a:br>
            <a:r>
              <a:rPr lang="en-US" dirty="0" smtClean="0">
                <a:solidFill>
                  <a:schemeClr val="accent1">
                    <a:lumMod val="50000"/>
                  </a:schemeClr>
                </a:solidFill>
                <a:effectLst/>
                <a:latin typeface="Arial" pitchFamily="34" charset="0"/>
                <a:cs typeface="Arial" pitchFamily="34" charset="0"/>
              </a:rPr>
              <a:t/>
            </a:r>
            <a:br>
              <a:rPr lang="en-US" dirty="0" smtClean="0">
                <a:solidFill>
                  <a:schemeClr val="accent1">
                    <a:lumMod val="50000"/>
                  </a:schemeClr>
                </a:solidFill>
                <a:effectLst/>
                <a:latin typeface="Arial" pitchFamily="34" charset="0"/>
                <a:cs typeface="Arial" pitchFamily="34" charset="0"/>
              </a:rPr>
            </a:br>
            <a:r>
              <a:rPr lang="en-US" dirty="0" smtClean="0">
                <a:effectLst/>
                <a:latin typeface="Arial" pitchFamily="34" charset="0"/>
                <a:cs typeface="Arial" pitchFamily="34" charset="0"/>
              </a:rPr>
              <a:t/>
            </a:r>
            <a:br>
              <a:rPr lang="en-US" dirty="0" smtClean="0">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Write </a:t>
            </a:r>
            <a:r>
              <a:rPr lang="en-US" sz="2400" b="0" dirty="0">
                <a:solidFill>
                  <a:schemeClr val="tx1"/>
                </a:solidFill>
                <a:effectLst/>
                <a:latin typeface="Arial" pitchFamily="34" charset="0"/>
                <a:cs typeface="Arial" pitchFamily="34" charset="0"/>
              </a:rPr>
              <a:t>the arrival time on the sign-in sheet and have the student initial it.</a:t>
            </a:r>
          </a:p>
        </p:txBody>
      </p:sp>
      <p:pic>
        <p:nvPicPr>
          <p:cNvPr id="3" name="~PP3821.WAV">
            <a:hlinkClick r:id="" action="ppaction://media"/>
          </p:cNvPr>
          <p:cNvPicPr>
            <a:picLocks noRot="1" noChangeAspect="1"/>
          </p:cNvPicPr>
          <p:nvPr>
            <a:wavAudioFile r:embed="rId1" name="~PP3821.WAV"/>
          </p:nvPr>
        </p:nvPicPr>
        <p:blipFill>
          <a:blip r:embed="rId4" cstate="print"/>
          <a:stretch>
            <a:fillRect/>
          </a:stretch>
        </p:blipFill>
        <p:spPr>
          <a:xfrm>
            <a:off x="8737600" y="6451600"/>
            <a:ext cx="304800" cy="304800"/>
          </a:xfrm>
          <a:prstGeom prst="rect">
            <a:avLst/>
          </a:prstGeom>
        </p:spPr>
      </p:pic>
    </p:spTree>
  </p:cSld>
  <p:clrMapOvr>
    <a:masterClrMapping/>
  </p:clrMapOvr>
  <p:transition advTm="15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838200" y="274638"/>
            <a:ext cx="7848600" cy="5973762"/>
          </a:xfrm>
        </p:spPr>
        <p:txBody>
          <a:bodyPr>
            <a:normAutofit/>
          </a:bodyPr>
          <a:lstStyle/>
          <a:p>
            <a:r>
              <a:rPr lang="en-US" sz="4000" b="1" dirty="0" smtClean="0">
                <a:solidFill>
                  <a:schemeClr val="tx1"/>
                </a:solidFill>
                <a:effectLst/>
                <a:latin typeface="Arial" pitchFamily="34" charset="0"/>
                <a:cs typeface="Arial" pitchFamily="34" charset="0"/>
              </a:rPr>
              <a:t>Sign-in sheet:</a:t>
            </a:r>
            <a:br>
              <a:rPr lang="en-US" sz="4000" b="1" dirty="0" smtClean="0">
                <a:solidFill>
                  <a:schemeClr val="tx1"/>
                </a:solidFill>
                <a:effectLst/>
                <a:latin typeface="Arial" pitchFamily="34" charset="0"/>
                <a:cs typeface="Arial" pitchFamily="34" charset="0"/>
              </a:rPr>
            </a:br>
            <a:r>
              <a:rPr lang="en-US" sz="4000" b="1" dirty="0" smtClean="0">
                <a:effectLst/>
                <a:latin typeface="Arial" pitchFamily="34" charset="0"/>
                <a:cs typeface="Arial" pitchFamily="34" charset="0"/>
              </a:rPr>
              <a:t/>
            </a:r>
            <a:br>
              <a:rPr lang="en-US" sz="4000" b="1" dirty="0" smtClean="0">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Pass </a:t>
            </a:r>
            <a:r>
              <a:rPr lang="en-US" sz="2400" b="0" dirty="0">
                <a:solidFill>
                  <a:schemeClr val="tx1"/>
                </a:solidFill>
                <a:effectLst/>
                <a:latin typeface="Arial" pitchFamily="34" charset="0"/>
                <a:cs typeface="Arial" pitchFamily="34" charset="0"/>
              </a:rPr>
              <a:t>the sign-in sheet </a:t>
            </a:r>
            <a:r>
              <a:rPr lang="en-US" sz="2400" b="0" dirty="0" smtClean="0">
                <a:solidFill>
                  <a:schemeClr val="tx1"/>
                </a:solidFill>
                <a:effectLst/>
                <a:latin typeface="Arial" pitchFamily="34" charset="0"/>
                <a:cs typeface="Arial" pitchFamily="34" charset="0"/>
              </a:rPr>
              <a:t>around in the morning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AND in the afternoon</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Ask </a:t>
            </a:r>
            <a:r>
              <a:rPr lang="en-US" sz="2400" b="0" dirty="0">
                <a:solidFill>
                  <a:schemeClr val="tx1"/>
                </a:solidFill>
                <a:effectLst/>
                <a:latin typeface="Arial" pitchFamily="34" charset="0"/>
                <a:cs typeface="Arial" pitchFamily="34" charset="0"/>
              </a:rPr>
              <a:t>the students to check </a:t>
            </a:r>
            <a:r>
              <a:rPr lang="en-US" sz="2400" b="0" dirty="0" smtClean="0">
                <a:solidFill>
                  <a:schemeClr val="tx1"/>
                </a:solidFill>
                <a:effectLst/>
                <a:latin typeface="Arial" pitchFamily="34" charset="0"/>
                <a:cs typeface="Arial" pitchFamily="34" charset="0"/>
              </a:rPr>
              <a:t>their</a:t>
            </a:r>
            <a:r>
              <a:rPr lang="en-US" sz="2400" dirty="0">
                <a:latin typeface="Arial" pitchFamily="34" charset="0"/>
                <a:cs typeface="Arial" pitchFamily="34" charset="0"/>
              </a:rPr>
              <a:t> </a:t>
            </a:r>
            <a:r>
              <a:rPr lang="en-US" sz="2400" b="0" dirty="0" smtClean="0">
                <a:solidFill>
                  <a:schemeClr val="tx1"/>
                </a:solidFill>
                <a:effectLst/>
                <a:latin typeface="Arial" pitchFamily="34" charset="0"/>
                <a:cs typeface="Arial" pitchFamily="34" charset="0"/>
              </a:rPr>
              <a:t>email </a:t>
            </a:r>
            <a:r>
              <a:rPr lang="en-US" sz="2400" b="0" dirty="0">
                <a:solidFill>
                  <a:schemeClr val="tx1"/>
                </a:solidFill>
                <a:effectLst/>
                <a:latin typeface="Arial" pitchFamily="34" charset="0"/>
                <a:cs typeface="Arial" pitchFamily="34" charset="0"/>
              </a:rPr>
              <a:t>address</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(as the monitor, </a:t>
            </a:r>
            <a:r>
              <a:rPr lang="en-US" sz="2400" b="0" dirty="0" smtClean="0">
                <a:solidFill>
                  <a:schemeClr val="tx1"/>
                </a:solidFill>
                <a:effectLst/>
                <a:latin typeface="Arial" pitchFamily="34" charset="0"/>
                <a:cs typeface="Arial" pitchFamily="34" charset="0"/>
              </a:rPr>
              <a:t>you need to sign </a:t>
            </a:r>
            <a:r>
              <a:rPr lang="en-US" sz="2400" b="0" dirty="0">
                <a:solidFill>
                  <a:schemeClr val="tx1"/>
                </a:solidFill>
                <a:effectLst/>
                <a:latin typeface="Arial" pitchFamily="34" charset="0"/>
                <a:cs typeface="Arial" pitchFamily="34" charset="0"/>
              </a:rPr>
              <a:t>the bottom of each sign-in sheet page prior to the end of class)</a:t>
            </a:r>
            <a:r>
              <a:rPr lang="en-US" sz="2400" dirty="0"/>
              <a:t/>
            </a:r>
            <a:br>
              <a:rPr lang="en-US" sz="2400" dirty="0"/>
            </a:br>
            <a:endParaRPr lang="en-US" sz="2400" b="1" dirty="0"/>
          </a:p>
        </p:txBody>
      </p:sp>
      <p:pic>
        <p:nvPicPr>
          <p:cNvPr id="3" name="~PP1594.WAV">
            <a:hlinkClick r:id="" action="ppaction://media"/>
          </p:cNvPr>
          <p:cNvPicPr>
            <a:picLocks noRot="1" noChangeAspect="1"/>
          </p:cNvPicPr>
          <p:nvPr>
            <a:wavAudioFile r:embed="rId1" name="~PP1594.WAV"/>
          </p:nvPr>
        </p:nvPicPr>
        <p:blipFill>
          <a:blip r:embed="rId4" cstate="print"/>
          <a:stretch>
            <a:fillRect/>
          </a:stretch>
        </p:blipFill>
        <p:spPr>
          <a:xfrm>
            <a:off x="8737600" y="6451600"/>
            <a:ext cx="304800" cy="304800"/>
          </a:xfrm>
          <a:prstGeom prst="rect">
            <a:avLst/>
          </a:prstGeom>
        </p:spPr>
      </p:pic>
    </p:spTree>
  </p:cSld>
  <p:clrMapOvr>
    <a:masterClrMapping/>
  </p:clrMapOvr>
  <p:transition advTm="13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914400" y="1219200"/>
            <a:ext cx="7772400" cy="4572000"/>
          </a:xfrm>
        </p:spPr>
        <p:txBody>
          <a:bodyPr>
            <a:normAutofit fontScale="90000"/>
          </a:bodyPr>
          <a:lstStyle/>
          <a:p>
            <a:r>
              <a:rPr lang="en-US" sz="3600" b="0" dirty="0" smtClean="0">
                <a:solidFill>
                  <a:schemeClr val="tx1"/>
                </a:solidFill>
                <a:effectLst/>
                <a:latin typeface="Arial" pitchFamily="34" charset="0"/>
                <a:cs typeface="Arial" pitchFamily="34" charset="0"/>
              </a:rPr>
              <a:t/>
            </a:r>
            <a:br>
              <a:rPr lang="en-US" sz="36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Changes made to the sign-in sheet are only for the purpose of AAR class contact information – they do not change the information in the membership database.</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If the student does not make the change with their local association, the contact information in the AAR database will continue to be incorrect.</a:t>
            </a:r>
            <a:br>
              <a:rPr lang="en-US" sz="2700" b="0" dirty="0" smtClean="0">
                <a:solidFill>
                  <a:schemeClr val="tx1"/>
                </a:solidFill>
                <a:effectLst/>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If you have any students in class just for the c/e, please mark CE ONLY next to their name on the sign-in sheet. </a:t>
            </a:r>
            <a:r>
              <a:rPr lang="en-US" sz="3600" b="0" dirty="0" smtClean="0">
                <a:solidFill>
                  <a:schemeClr val="tx1"/>
                </a:solidFill>
                <a:effectLst/>
                <a:latin typeface="Arial" pitchFamily="34" charset="0"/>
                <a:cs typeface="Arial" pitchFamily="34" charset="0"/>
              </a:rPr>
              <a:t/>
            </a:r>
            <a:br>
              <a:rPr lang="en-US" sz="3600" b="0" dirty="0" smtClean="0">
                <a:solidFill>
                  <a:schemeClr val="tx1"/>
                </a:solidFill>
                <a:effectLst/>
                <a:latin typeface="Arial" pitchFamily="34" charset="0"/>
                <a:cs typeface="Arial" pitchFamily="34" charset="0"/>
              </a:rPr>
            </a:br>
            <a:endParaRPr lang="en-US" sz="3600" b="0" dirty="0">
              <a:solidFill>
                <a:schemeClr val="tx1"/>
              </a:solidFill>
              <a:effectLst/>
              <a:latin typeface="Arial" pitchFamily="34" charset="0"/>
              <a:cs typeface="Arial" pitchFamily="34" charset="0"/>
            </a:endParaRPr>
          </a:p>
        </p:txBody>
      </p:sp>
      <p:pic>
        <p:nvPicPr>
          <p:cNvPr id="3" name="~PP471.WAV">
            <a:hlinkClick r:id="" action="ppaction://media"/>
          </p:cNvPr>
          <p:cNvPicPr>
            <a:picLocks noRot="1" noChangeAspect="1"/>
          </p:cNvPicPr>
          <p:nvPr>
            <a:wavAudioFile r:embed="rId1" name="~PP471.WAV"/>
          </p:nvPr>
        </p:nvPicPr>
        <p:blipFill>
          <a:blip r:embed="rId3" cstate="print"/>
          <a:stretch>
            <a:fillRect/>
          </a:stretch>
        </p:blipFill>
        <p:spPr>
          <a:xfrm>
            <a:off x="8737600" y="6451600"/>
            <a:ext cx="304800" cy="304800"/>
          </a:xfrm>
          <a:prstGeom prst="rect">
            <a:avLst/>
          </a:prstGeom>
        </p:spPr>
      </p:pic>
    </p:spTree>
  </p:cSld>
  <p:clrMapOvr>
    <a:masterClrMapping/>
  </p:clrMapOvr>
  <p:transition advTm="23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219200"/>
            <a:ext cx="8229600" cy="3505200"/>
          </a:xfrm>
        </p:spPr>
        <p:txBody>
          <a:bodyPr>
            <a:normAutofit fontScale="90000"/>
          </a:bodyPr>
          <a:lstStyle/>
          <a:p>
            <a:r>
              <a:rPr lang="en-US" dirty="0" smtClean="0"/>
              <a:t/>
            </a:r>
            <a:br>
              <a:rPr lang="en-US" dirty="0" smtClean="0"/>
            </a:br>
            <a:r>
              <a:rPr lang="en-US" dirty="0" smtClean="0"/>
              <a:t> </a:t>
            </a:r>
            <a:br>
              <a:rPr lang="en-US" dirty="0" smtClean="0"/>
            </a:br>
            <a:r>
              <a:rPr lang="en-US" dirty="0" smtClean="0"/>
              <a:t/>
            </a:r>
            <a:br>
              <a:rPr lang="en-US" dirty="0" smtClean="0"/>
            </a:br>
            <a:r>
              <a:rPr lang="en-US" dirty="0" smtClean="0">
                <a:solidFill>
                  <a:schemeClr val="tx1"/>
                </a:solidFill>
                <a:effectLst/>
              </a:rPr>
              <a:t>Years in real estate:</a:t>
            </a:r>
            <a:br>
              <a:rPr lang="en-US" dirty="0" smtClean="0">
                <a:solidFill>
                  <a:schemeClr val="tx1"/>
                </a:solidFill>
                <a:effectLst/>
              </a:rPr>
            </a:br>
            <a:r>
              <a:rPr lang="en-US" sz="2000" dirty="0" smtClean="0">
                <a:solidFill>
                  <a:schemeClr val="tx1"/>
                </a:solidFill>
                <a:effectLst/>
              </a:rPr>
              <a:t>20% - less than 1 year</a:t>
            </a:r>
            <a:br>
              <a:rPr lang="en-US" sz="2000" dirty="0" smtClean="0">
                <a:solidFill>
                  <a:schemeClr val="tx1"/>
                </a:solidFill>
                <a:effectLst/>
              </a:rPr>
            </a:br>
            <a:r>
              <a:rPr lang="en-US" sz="2000" dirty="0" smtClean="0">
                <a:solidFill>
                  <a:schemeClr val="tx1"/>
                </a:solidFill>
                <a:effectLst/>
              </a:rPr>
              <a:t>31% - 1- 3  years</a:t>
            </a:r>
            <a:br>
              <a:rPr lang="en-US" sz="2000" dirty="0" smtClean="0">
                <a:solidFill>
                  <a:schemeClr val="tx1"/>
                </a:solidFill>
                <a:effectLst/>
              </a:rPr>
            </a:br>
            <a:r>
              <a:rPr lang="en-US" sz="2000" dirty="0" smtClean="0">
                <a:solidFill>
                  <a:schemeClr val="tx1"/>
                </a:solidFill>
                <a:effectLst/>
              </a:rPr>
              <a:t>23%  - 4-6  years</a:t>
            </a:r>
            <a:br>
              <a:rPr lang="en-US" sz="2000" dirty="0" smtClean="0">
                <a:solidFill>
                  <a:schemeClr val="tx1"/>
                </a:solidFill>
                <a:effectLst/>
              </a:rPr>
            </a:br>
            <a:r>
              <a:rPr lang="en-US" sz="2000" dirty="0" smtClean="0">
                <a:solidFill>
                  <a:schemeClr val="tx1"/>
                </a:solidFill>
                <a:effectLst/>
              </a:rPr>
              <a:t>13%    - 7-10 years</a:t>
            </a:r>
            <a:br>
              <a:rPr lang="en-US" sz="2000" dirty="0" smtClean="0">
                <a:solidFill>
                  <a:schemeClr val="tx1"/>
                </a:solidFill>
                <a:effectLst/>
              </a:rPr>
            </a:br>
            <a:r>
              <a:rPr lang="en-US" sz="2000" dirty="0" smtClean="0"/>
              <a:t>13% - over 10 years</a:t>
            </a:r>
            <a:r>
              <a:rPr lang="en-US" dirty="0" smtClean="0">
                <a:solidFill>
                  <a:schemeClr val="tx1"/>
                </a:solidFill>
                <a:effectLst/>
              </a:rPr>
              <a:t/>
            </a:r>
            <a:br>
              <a:rPr lang="en-US" dirty="0" smtClean="0">
                <a:solidFill>
                  <a:schemeClr val="tx1"/>
                </a:solidFill>
                <a:effectLst/>
              </a:rPr>
            </a:br>
            <a:r>
              <a:rPr lang="en-US" dirty="0" smtClean="0">
                <a:solidFill>
                  <a:schemeClr val="tx1"/>
                </a:solidFill>
                <a:effectLst/>
              </a:rPr>
              <a:t>Age:</a:t>
            </a:r>
            <a:br>
              <a:rPr lang="en-US" dirty="0" smtClean="0">
                <a:solidFill>
                  <a:schemeClr val="tx1"/>
                </a:solidFill>
                <a:effectLst/>
              </a:rPr>
            </a:br>
            <a:r>
              <a:rPr lang="en-US" sz="2000" dirty="0" smtClean="0">
                <a:solidFill>
                  <a:schemeClr val="tx1"/>
                </a:solidFill>
                <a:effectLst/>
              </a:rPr>
              <a:t>1%   -  under 25</a:t>
            </a:r>
            <a:br>
              <a:rPr lang="en-US" sz="2000" dirty="0" smtClean="0">
                <a:solidFill>
                  <a:schemeClr val="tx1"/>
                </a:solidFill>
                <a:effectLst/>
              </a:rPr>
            </a:br>
            <a:r>
              <a:rPr lang="en-US" sz="2000" dirty="0" smtClean="0">
                <a:solidFill>
                  <a:schemeClr val="tx1"/>
                </a:solidFill>
                <a:effectLst/>
              </a:rPr>
              <a:t>10% - 25-34 years</a:t>
            </a:r>
            <a:br>
              <a:rPr lang="en-US" sz="2000" dirty="0" smtClean="0">
                <a:solidFill>
                  <a:schemeClr val="tx1"/>
                </a:solidFill>
                <a:effectLst/>
              </a:rPr>
            </a:br>
            <a:r>
              <a:rPr lang="en-US" sz="2000" dirty="0" smtClean="0">
                <a:solidFill>
                  <a:schemeClr val="tx1"/>
                </a:solidFill>
                <a:effectLst/>
              </a:rPr>
              <a:t>18% - 35-44 years</a:t>
            </a:r>
            <a:br>
              <a:rPr lang="en-US" sz="2000" dirty="0" smtClean="0">
                <a:solidFill>
                  <a:schemeClr val="tx1"/>
                </a:solidFill>
                <a:effectLst/>
              </a:rPr>
            </a:br>
            <a:r>
              <a:rPr lang="en-US" sz="2000" dirty="0" smtClean="0">
                <a:solidFill>
                  <a:schemeClr val="tx1"/>
                </a:solidFill>
                <a:effectLst/>
              </a:rPr>
              <a:t>34% - 45-54 years</a:t>
            </a:r>
            <a:br>
              <a:rPr lang="en-US" sz="2000" dirty="0" smtClean="0">
                <a:solidFill>
                  <a:schemeClr val="tx1"/>
                </a:solidFill>
                <a:effectLst/>
              </a:rPr>
            </a:br>
            <a:r>
              <a:rPr lang="en-US" sz="2000" dirty="0" smtClean="0">
                <a:solidFill>
                  <a:schemeClr val="tx1"/>
                </a:solidFill>
                <a:effectLst/>
              </a:rPr>
              <a:t>37% - over 55 years </a:t>
            </a:r>
            <a:r>
              <a:rPr lang="en-US" dirty="0" smtClean="0"/>
              <a:t/>
            </a:r>
            <a:br>
              <a:rPr lang="en-US" dirty="0" smtClean="0"/>
            </a:br>
            <a:endParaRPr lang="en-US" dirty="0"/>
          </a:p>
        </p:txBody>
      </p:sp>
      <p:sp>
        <p:nvSpPr>
          <p:cNvPr id="2" name="TextBox 1"/>
          <p:cNvSpPr txBox="1"/>
          <p:nvPr/>
        </p:nvSpPr>
        <p:spPr>
          <a:xfrm>
            <a:off x="1295400" y="457200"/>
            <a:ext cx="6858000" cy="461665"/>
          </a:xfrm>
          <a:prstGeom prst="rect">
            <a:avLst/>
          </a:prstGeom>
          <a:noFill/>
        </p:spPr>
        <p:txBody>
          <a:bodyPr wrap="square" rtlCol="0">
            <a:spAutoFit/>
          </a:bodyPr>
          <a:lstStyle/>
          <a:p>
            <a:pPr algn="ctr"/>
            <a:r>
              <a:rPr lang="en-US" sz="2400" b="1" dirty="0"/>
              <a:t>Who are the GRI Students</a:t>
            </a:r>
          </a:p>
        </p:txBody>
      </p:sp>
      <p:pic>
        <p:nvPicPr>
          <p:cNvPr id="10" name="~PP800.WAV">
            <a:hlinkClick r:id="" action="ppaction://media"/>
          </p:cNvPr>
          <p:cNvPicPr>
            <a:picLocks noRot="1" noChangeAspect="1"/>
          </p:cNvPicPr>
          <p:nvPr>
            <a:wavAudioFile r:embed="rId1" name="~PP800.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8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533400" y="457200"/>
            <a:ext cx="8229600" cy="5715000"/>
          </a:xfrm>
        </p:spPr>
        <p:txBody>
          <a:bodyPr>
            <a:normAutofit fontScale="90000"/>
          </a:bodyPr>
          <a:lstStyle/>
          <a:p>
            <a:r>
              <a:rPr lang="en-US" sz="6000" b="1" dirty="0" smtClean="0">
                <a:solidFill>
                  <a:schemeClr val="tx1"/>
                </a:solidFill>
                <a:effectLst/>
                <a:latin typeface="Arial" pitchFamily="34" charset="0"/>
                <a:cs typeface="Arial" pitchFamily="34" charset="0"/>
              </a:rPr>
              <a:t/>
            </a:r>
            <a:br>
              <a:rPr lang="en-US" sz="6000" b="1" dirty="0" smtClean="0">
                <a:solidFill>
                  <a:schemeClr val="tx1"/>
                </a:solidFill>
                <a:effectLst/>
                <a:latin typeface="Arial" pitchFamily="34" charset="0"/>
                <a:cs typeface="Arial" pitchFamily="34" charset="0"/>
              </a:rPr>
            </a:br>
            <a:r>
              <a:rPr lang="en-US" sz="6000" b="1" dirty="0" smtClean="0">
                <a:solidFill>
                  <a:schemeClr val="tx1"/>
                </a:solidFill>
                <a:effectLst/>
                <a:latin typeface="Arial" pitchFamily="34" charset="0"/>
                <a:cs typeface="Arial" pitchFamily="34" charset="0"/>
              </a:rPr>
              <a:t>Breaks/Lunch</a:t>
            </a:r>
            <a:r>
              <a:rPr lang="en-US" dirty="0" smtClean="0">
                <a:solidFill>
                  <a:schemeClr val="tx1"/>
                </a:solidFill>
                <a:effectLst/>
                <a:latin typeface="Arial" pitchFamily="34" charset="0"/>
                <a:cs typeface="Arial" pitchFamily="34" charset="0"/>
              </a:rPr>
              <a:t>  </a:t>
            </a:r>
            <a:br>
              <a:rPr lang="en-US" dirty="0" smtClean="0">
                <a:solidFill>
                  <a:schemeClr val="tx1"/>
                </a:solidFill>
                <a:effectLst/>
                <a:latin typeface="Arial" pitchFamily="34" charset="0"/>
                <a:cs typeface="Arial" pitchFamily="34" charset="0"/>
              </a:rPr>
            </a:br>
            <a:r>
              <a:rPr lang="en-US" dirty="0" smtClean="0">
                <a:solidFill>
                  <a:schemeClr val="tx1"/>
                </a:solidFill>
                <a:effectLst/>
                <a:latin typeface="Arial" pitchFamily="34" charset="0"/>
                <a:cs typeface="Arial" pitchFamily="34" charset="0"/>
              </a:rPr>
              <a:t/>
            </a:r>
            <a:br>
              <a:rPr lang="en-US"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After each break make sure everyone is back in class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when the class starts. </a:t>
            </a:r>
            <a:br>
              <a:rPr lang="en-US" sz="2400" b="0" dirty="0" smtClean="0">
                <a:solidFill>
                  <a:schemeClr val="tx1"/>
                </a:solidFill>
                <a:effectLst/>
                <a:latin typeface="Arial" pitchFamily="34" charset="0"/>
                <a:cs typeface="Arial" pitchFamily="34" charset="0"/>
              </a:rPr>
            </a:br>
            <a:r>
              <a:rPr lang="en-US" sz="6600" dirty="0" smtClean="0">
                <a:latin typeface="Arial" pitchFamily="34" charset="0"/>
                <a:cs typeface="Arial" pitchFamily="34" charset="0"/>
              </a:rPr>
              <a:t> </a:t>
            </a:r>
            <a:r>
              <a:rPr lang="en-US" sz="2700" dirty="0" smtClean="0">
                <a:latin typeface="Arial" pitchFamily="34" charset="0"/>
                <a:cs typeface="Arial" pitchFamily="34" charset="0"/>
              </a:rPr>
              <a:t>Tips:</a:t>
            </a:r>
            <a:br>
              <a:rPr lang="en-US" sz="2700" dirty="0" smtClean="0">
                <a:latin typeface="Arial" pitchFamily="34" charset="0"/>
                <a:cs typeface="Arial" pitchFamily="34" charset="0"/>
              </a:rPr>
            </a:br>
            <a:r>
              <a:rPr lang="en-US" sz="2700" dirty="0" smtClean="0">
                <a:latin typeface="Arial" pitchFamily="34" charset="0"/>
                <a:cs typeface="Arial" pitchFamily="34" charset="0"/>
              </a:rPr>
              <a:t>A bell or buzzer helps everyone return promptly </a:t>
            </a:r>
            <a:br>
              <a:rPr lang="en-US" sz="2700" dirty="0" smtClean="0">
                <a:latin typeface="Arial" pitchFamily="34" charset="0"/>
                <a:cs typeface="Arial" pitchFamily="34" charset="0"/>
              </a:rPr>
            </a:br>
            <a:r>
              <a:rPr lang="en-US" sz="2700" dirty="0" smtClean="0">
                <a:latin typeface="Arial" pitchFamily="34" charset="0"/>
                <a:cs typeface="Arial" pitchFamily="34" charset="0"/>
              </a:rPr>
              <a:t>Shut the doors</a:t>
            </a:r>
            <a:br>
              <a:rPr lang="en-US" sz="2700" dirty="0" smtClean="0">
                <a:latin typeface="Arial" pitchFamily="34" charset="0"/>
                <a:cs typeface="Arial" pitchFamily="34" charset="0"/>
              </a:rPr>
            </a:br>
            <a:r>
              <a:rPr lang="en-US" sz="2700" dirty="0" smtClean="0">
                <a:latin typeface="Arial" pitchFamily="34" charset="0"/>
                <a:cs typeface="Arial" pitchFamily="34" charset="0"/>
              </a:rPr>
              <a:t>Flicker the lights </a:t>
            </a:r>
            <a:br>
              <a:rPr lang="en-US" sz="2700" dirty="0" smtClean="0">
                <a:latin typeface="Arial" pitchFamily="34" charset="0"/>
                <a:cs typeface="Arial" pitchFamily="34" charset="0"/>
              </a:rPr>
            </a:br>
            <a:r>
              <a:rPr lang="en-US" sz="2700" dirty="0" smtClean="0">
                <a:latin typeface="Arial" pitchFamily="34" charset="0"/>
                <a:cs typeface="Arial" pitchFamily="34" charset="0"/>
              </a:rPr>
              <a:t>Count heads again! </a:t>
            </a:r>
            <a:r>
              <a:rPr lang="en-US" b="0" dirty="0" smtClean="0">
                <a:solidFill>
                  <a:schemeClr val="tx1"/>
                </a:solidFill>
                <a:effectLst/>
                <a:latin typeface="Arial" pitchFamily="34" charset="0"/>
                <a:cs typeface="Arial" pitchFamily="34" charset="0"/>
              </a:rPr>
              <a:t/>
            </a:r>
            <a:br>
              <a:rPr lang="en-US" b="0" dirty="0" smtClean="0">
                <a:solidFill>
                  <a:schemeClr val="tx1"/>
                </a:solidFill>
                <a:effectLst/>
                <a:latin typeface="Arial" pitchFamily="34" charset="0"/>
                <a:cs typeface="Arial" pitchFamily="34" charset="0"/>
              </a:rPr>
            </a:br>
            <a:endParaRPr lang="en-US" b="0" dirty="0">
              <a:solidFill>
                <a:schemeClr val="tx1"/>
              </a:solidFill>
              <a:effectLst/>
              <a:latin typeface="Arial" pitchFamily="34" charset="0"/>
              <a:cs typeface="Arial" pitchFamily="34" charset="0"/>
            </a:endParaRPr>
          </a:p>
        </p:txBody>
      </p:sp>
      <p:pic>
        <p:nvPicPr>
          <p:cNvPr id="433155" name="Picture 3" descr="MCj02372830000[1]"/>
          <p:cNvPicPr>
            <a:picLocks noChangeAspect="1" noChangeArrowheads="1"/>
          </p:cNvPicPr>
          <p:nvPr/>
        </p:nvPicPr>
        <p:blipFill>
          <a:blip r:embed="rId3" cstate="print"/>
          <a:srcRect/>
          <a:stretch>
            <a:fillRect/>
          </a:stretch>
        </p:blipFill>
        <p:spPr bwMode="auto">
          <a:xfrm>
            <a:off x="609600" y="228600"/>
            <a:ext cx="1981200" cy="1428750"/>
          </a:xfrm>
          <a:prstGeom prst="rect">
            <a:avLst/>
          </a:prstGeom>
          <a:noFill/>
          <a:ln w="9525">
            <a:noFill/>
            <a:miter lim="800000"/>
            <a:headEnd/>
            <a:tailEnd/>
          </a:ln>
        </p:spPr>
      </p:pic>
      <p:pic>
        <p:nvPicPr>
          <p:cNvPr id="4" name="~PP634.WAV">
            <a:hlinkClick r:id="" action="ppaction://media"/>
          </p:cNvPr>
          <p:cNvPicPr>
            <a:picLocks noRot="1" noChangeAspect="1"/>
          </p:cNvPicPr>
          <p:nvPr>
            <a:wavAudioFile r:embed="rId1" name="~PP634.WAV"/>
          </p:nvPr>
        </p:nvPicPr>
        <p:blipFill>
          <a:blip r:embed="rId4" cstate="print"/>
          <a:stretch>
            <a:fillRect/>
          </a:stretch>
        </p:blipFill>
        <p:spPr>
          <a:xfrm>
            <a:off x="8737600" y="6451600"/>
            <a:ext cx="304800" cy="304800"/>
          </a:xfrm>
          <a:prstGeom prst="rect">
            <a:avLst/>
          </a:prstGeom>
        </p:spPr>
      </p:pic>
    </p:spTree>
  </p:cSld>
  <p:clrMapOvr>
    <a:masterClrMapping/>
  </p:clrMapOvr>
  <p:transition advTm="16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533400" y="1447800"/>
            <a:ext cx="8229600" cy="4038600"/>
          </a:xfrm>
        </p:spPr>
        <p:txBody>
          <a:bodyPr>
            <a:normAutofit fontScale="90000"/>
          </a:bodyPr>
          <a:lstStyle/>
          <a:p>
            <a:pPr algn="ctr"/>
            <a:r>
              <a:rPr lang="en-US" sz="2800" b="1" dirty="0" smtClean="0">
                <a:solidFill>
                  <a:schemeClr val="tx1"/>
                </a:solidFill>
                <a:effectLst/>
              </a:rPr>
              <a:t>Tip:  Make </a:t>
            </a:r>
            <a:r>
              <a:rPr lang="en-US" sz="2800" b="1" dirty="0">
                <a:solidFill>
                  <a:schemeClr val="tx1"/>
                </a:solidFill>
                <a:effectLst/>
              </a:rPr>
              <a:t>yourself a </a:t>
            </a:r>
            <a:r>
              <a:rPr lang="en-US" sz="2800" b="1" dirty="0" smtClean="0">
                <a:solidFill>
                  <a:schemeClr val="tx1"/>
                </a:solidFill>
                <a:effectLst/>
              </a:rPr>
              <a:t>floorplan:</a:t>
            </a:r>
            <a:r>
              <a:rPr lang="en-US" sz="7200" dirty="0">
                <a:solidFill>
                  <a:schemeClr val="tx1"/>
                </a:solidFill>
                <a:effectLst/>
              </a:rPr>
              <a:t/>
            </a:r>
            <a:br>
              <a:rPr lang="en-US" sz="7200" dirty="0">
                <a:solidFill>
                  <a:schemeClr val="tx1"/>
                </a:solidFill>
                <a:effectLst/>
              </a:rPr>
            </a:br>
            <a:r>
              <a:rPr lang="en-US" sz="1800" dirty="0">
                <a:solidFill>
                  <a:schemeClr val="tx1"/>
                </a:solidFill>
                <a:effectLst/>
              </a:rPr>
              <a:t/>
            </a:r>
            <a:br>
              <a:rPr lang="en-US" sz="1800" dirty="0">
                <a:solidFill>
                  <a:schemeClr val="tx1"/>
                </a:solidFill>
                <a:effectLst/>
              </a:rPr>
            </a:br>
            <a:r>
              <a:rPr lang="en-US" sz="1800" dirty="0">
                <a:solidFill>
                  <a:schemeClr val="tx1"/>
                </a:solidFill>
                <a:effectLst/>
              </a:rPr>
              <a:t>(sample based on three rows across – change to fit your setup)</a:t>
            </a:r>
            <a:br>
              <a:rPr lang="en-US" sz="1800" dirty="0">
                <a:solidFill>
                  <a:schemeClr val="tx1"/>
                </a:solidFill>
                <a:effectLst/>
              </a:rPr>
            </a:br>
            <a:r>
              <a:rPr lang="en-US" sz="1800" dirty="0">
                <a:solidFill>
                  <a:schemeClr val="tx1"/>
                </a:solidFill>
                <a:effectLst/>
              </a:rPr>
              <a:t/>
            </a:r>
            <a:br>
              <a:rPr lang="en-US" sz="1800" dirty="0">
                <a:solidFill>
                  <a:schemeClr val="tx1"/>
                </a:solidFill>
                <a:effectLst/>
              </a:rPr>
            </a:br>
            <a:r>
              <a:rPr lang="en-US" sz="1800" dirty="0">
                <a:solidFill>
                  <a:schemeClr val="tx1"/>
                </a:solidFill>
                <a:effectLst/>
              </a:rPr>
              <a:t>after start of class</a:t>
            </a:r>
            <a:br>
              <a:rPr lang="en-US" sz="1800" dirty="0">
                <a:solidFill>
                  <a:schemeClr val="tx1"/>
                </a:solidFill>
                <a:effectLst/>
              </a:rPr>
            </a:br>
            <a:r>
              <a:rPr lang="en-US" sz="1800" dirty="0">
                <a:solidFill>
                  <a:schemeClr val="tx1"/>
                </a:solidFill>
                <a:effectLst/>
              </a:rPr>
              <a:t>_____	______	____</a:t>
            </a:r>
            <a:br>
              <a:rPr lang="en-US" sz="1800" dirty="0">
                <a:solidFill>
                  <a:schemeClr val="tx1"/>
                </a:solidFill>
                <a:effectLst/>
              </a:rPr>
            </a:br>
            <a:r>
              <a:rPr lang="en-US" sz="1800" dirty="0">
                <a:solidFill>
                  <a:schemeClr val="tx1"/>
                </a:solidFill>
                <a:effectLst/>
              </a:rPr>
              <a:t>1</a:t>
            </a:r>
            <a:r>
              <a:rPr lang="en-US" sz="1800" baseline="30000" dirty="0">
                <a:solidFill>
                  <a:schemeClr val="tx1"/>
                </a:solidFill>
                <a:effectLst/>
              </a:rPr>
              <a:t>st</a:t>
            </a:r>
            <a:r>
              <a:rPr lang="en-US" sz="1800" dirty="0">
                <a:solidFill>
                  <a:schemeClr val="tx1"/>
                </a:solidFill>
                <a:effectLst/>
              </a:rPr>
              <a:t> break</a:t>
            </a:r>
            <a:br>
              <a:rPr lang="en-US" sz="1800" dirty="0">
                <a:solidFill>
                  <a:schemeClr val="tx1"/>
                </a:solidFill>
                <a:effectLst/>
              </a:rPr>
            </a:br>
            <a:r>
              <a:rPr lang="en-US" sz="1800" dirty="0">
                <a:solidFill>
                  <a:schemeClr val="tx1"/>
                </a:solidFill>
                <a:effectLst/>
              </a:rPr>
              <a:t>_____	______	____</a:t>
            </a:r>
            <a:br>
              <a:rPr lang="en-US" sz="1800" dirty="0">
                <a:solidFill>
                  <a:schemeClr val="tx1"/>
                </a:solidFill>
                <a:effectLst/>
              </a:rPr>
            </a:br>
            <a:r>
              <a:rPr lang="en-US" sz="1800" dirty="0">
                <a:solidFill>
                  <a:schemeClr val="tx1"/>
                </a:solidFill>
                <a:effectLst/>
              </a:rPr>
              <a:t>2</a:t>
            </a:r>
            <a:r>
              <a:rPr lang="en-US" sz="1800" baseline="30000" dirty="0">
                <a:solidFill>
                  <a:schemeClr val="tx1"/>
                </a:solidFill>
                <a:effectLst/>
              </a:rPr>
              <a:t>nd</a:t>
            </a:r>
            <a:r>
              <a:rPr lang="en-US" sz="1800" dirty="0">
                <a:solidFill>
                  <a:schemeClr val="tx1"/>
                </a:solidFill>
                <a:effectLst/>
              </a:rPr>
              <a:t> break</a:t>
            </a:r>
            <a:br>
              <a:rPr lang="en-US" sz="1800" dirty="0">
                <a:solidFill>
                  <a:schemeClr val="tx1"/>
                </a:solidFill>
                <a:effectLst/>
              </a:rPr>
            </a:br>
            <a:r>
              <a:rPr lang="en-US" sz="1800" dirty="0">
                <a:solidFill>
                  <a:schemeClr val="tx1"/>
                </a:solidFill>
                <a:effectLst/>
              </a:rPr>
              <a:t>_____	______	____</a:t>
            </a:r>
            <a:br>
              <a:rPr lang="en-US" sz="1800" dirty="0">
                <a:solidFill>
                  <a:schemeClr val="tx1"/>
                </a:solidFill>
                <a:effectLst/>
              </a:rPr>
            </a:br>
            <a:r>
              <a:rPr lang="en-US" sz="1800" dirty="0">
                <a:solidFill>
                  <a:schemeClr val="tx1"/>
                </a:solidFill>
                <a:effectLst/>
              </a:rPr>
              <a:t>after lunch</a:t>
            </a:r>
            <a:br>
              <a:rPr lang="en-US" sz="1800" dirty="0">
                <a:solidFill>
                  <a:schemeClr val="tx1"/>
                </a:solidFill>
                <a:effectLst/>
              </a:rPr>
            </a:br>
            <a:r>
              <a:rPr lang="en-US" sz="1800" dirty="0">
                <a:solidFill>
                  <a:schemeClr val="tx1"/>
                </a:solidFill>
                <a:effectLst/>
              </a:rPr>
              <a:t>_____	______	____</a:t>
            </a:r>
            <a:br>
              <a:rPr lang="en-US" sz="1800" dirty="0">
                <a:solidFill>
                  <a:schemeClr val="tx1"/>
                </a:solidFill>
                <a:effectLst/>
              </a:rPr>
            </a:br>
            <a:r>
              <a:rPr lang="en-US" sz="1800" dirty="0">
                <a:solidFill>
                  <a:schemeClr val="tx1"/>
                </a:solidFill>
                <a:effectLst/>
              </a:rPr>
              <a:t>1</a:t>
            </a:r>
            <a:r>
              <a:rPr lang="en-US" sz="1800" baseline="30000" dirty="0">
                <a:solidFill>
                  <a:schemeClr val="tx1"/>
                </a:solidFill>
                <a:effectLst/>
              </a:rPr>
              <a:t>st</a:t>
            </a:r>
            <a:r>
              <a:rPr lang="en-US" sz="1800" dirty="0">
                <a:solidFill>
                  <a:schemeClr val="tx1"/>
                </a:solidFill>
                <a:effectLst/>
              </a:rPr>
              <a:t> break</a:t>
            </a:r>
            <a:br>
              <a:rPr lang="en-US" sz="1800" dirty="0">
                <a:solidFill>
                  <a:schemeClr val="tx1"/>
                </a:solidFill>
                <a:effectLst/>
              </a:rPr>
            </a:br>
            <a:r>
              <a:rPr lang="en-US" sz="1800" dirty="0">
                <a:solidFill>
                  <a:schemeClr val="tx1"/>
                </a:solidFill>
                <a:effectLst/>
              </a:rPr>
              <a:t>_____	______	____</a:t>
            </a:r>
            <a:br>
              <a:rPr lang="en-US" sz="1800" dirty="0">
                <a:solidFill>
                  <a:schemeClr val="tx1"/>
                </a:solidFill>
                <a:effectLst/>
              </a:rPr>
            </a:br>
            <a:r>
              <a:rPr lang="en-US" sz="1800" dirty="0">
                <a:solidFill>
                  <a:schemeClr val="tx1"/>
                </a:solidFill>
                <a:effectLst/>
              </a:rPr>
              <a:t>2</a:t>
            </a:r>
            <a:r>
              <a:rPr lang="en-US" sz="1800" baseline="30000" dirty="0">
                <a:solidFill>
                  <a:schemeClr val="tx1"/>
                </a:solidFill>
                <a:effectLst/>
              </a:rPr>
              <a:t>nd</a:t>
            </a:r>
            <a:r>
              <a:rPr lang="en-US" sz="1800" dirty="0">
                <a:solidFill>
                  <a:schemeClr val="tx1"/>
                </a:solidFill>
                <a:effectLst/>
              </a:rPr>
              <a:t> break</a:t>
            </a:r>
            <a:br>
              <a:rPr lang="en-US" sz="1800" dirty="0">
                <a:solidFill>
                  <a:schemeClr val="tx1"/>
                </a:solidFill>
                <a:effectLst/>
              </a:rPr>
            </a:br>
            <a:r>
              <a:rPr lang="en-US" sz="1800" dirty="0">
                <a:solidFill>
                  <a:schemeClr val="tx1"/>
                </a:solidFill>
                <a:effectLst/>
              </a:rPr>
              <a:t>_____	______	____</a:t>
            </a:r>
            <a:r>
              <a:rPr lang="en-US" sz="1800" dirty="0"/>
              <a:t/>
            </a:r>
            <a:br>
              <a:rPr lang="en-US" sz="1800" dirty="0"/>
            </a:br>
            <a:endParaRPr lang="en-US" sz="1800" dirty="0"/>
          </a:p>
        </p:txBody>
      </p:sp>
      <p:pic>
        <p:nvPicPr>
          <p:cNvPr id="443395" name="Picture 3" descr="MCj02372830000[1]"/>
          <p:cNvPicPr>
            <a:picLocks noChangeAspect="1" noChangeArrowheads="1"/>
          </p:cNvPicPr>
          <p:nvPr/>
        </p:nvPicPr>
        <p:blipFill>
          <a:blip r:embed="rId3" cstate="print"/>
          <a:srcRect/>
          <a:stretch>
            <a:fillRect/>
          </a:stretch>
        </p:blipFill>
        <p:spPr bwMode="auto">
          <a:xfrm>
            <a:off x="0" y="457200"/>
            <a:ext cx="1447800" cy="1044575"/>
          </a:xfrm>
          <a:prstGeom prst="rect">
            <a:avLst/>
          </a:prstGeom>
          <a:noFill/>
          <a:ln w="9525">
            <a:noFill/>
            <a:miter lim="800000"/>
            <a:headEnd/>
            <a:tailEnd/>
          </a:ln>
        </p:spPr>
      </p:pic>
      <p:pic>
        <p:nvPicPr>
          <p:cNvPr id="4" name="~PP4082.WAV">
            <a:hlinkClick r:id="" action="ppaction://media"/>
          </p:cNvPr>
          <p:cNvPicPr>
            <a:picLocks noRot="1" noChangeAspect="1"/>
          </p:cNvPicPr>
          <p:nvPr>
            <a:wavAudioFile r:embed="rId1" name="~PP4082.WAV"/>
          </p:nvPr>
        </p:nvPicPr>
        <p:blipFill>
          <a:blip r:embed="rId4" cstate="print"/>
          <a:stretch>
            <a:fillRect/>
          </a:stretch>
        </p:blipFill>
        <p:spPr>
          <a:xfrm>
            <a:off x="8737600" y="6451600"/>
            <a:ext cx="304800" cy="304800"/>
          </a:xfrm>
          <a:prstGeom prst="rect">
            <a:avLst/>
          </a:prstGeom>
        </p:spPr>
      </p:pic>
    </p:spTree>
  </p:cSld>
  <p:clrMapOvr>
    <a:masterClrMapping/>
  </p:clrMapOvr>
  <p:transition advTm="11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838200" y="274638"/>
            <a:ext cx="7848600" cy="5668962"/>
          </a:xfrm>
        </p:spPr>
        <p:txBody>
          <a:bodyPr/>
          <a:lstStyle/>
          <a:p>
            <a:r>
              <a:rPr lang="en-US" sz="4000" b="1" dirty="0" smtClean="0">
                <a:solidFill>
                  <a:schemeClr val="tx1"/>
                </a:solidFill>
                <a:effectLst/>
                <a:latin typeface="Arial" pitchFamily="34" charset="0"/>
                <a:cs typeface="Arial" pitchFamily="34" charset="0"/>
              </a:rPr>
              <a:t>Continuing </a:t>
            </a:r>
            <a:r>
              <a:rPr lang="en-US" sz="4000" b="1" dirty="0">
                <a:solidFill>
                  <a:schemeClr val="tx1"/>
                </a:solidFill>
                <a:effectLst/>
                <a:latin typeface="Arial" pitchFamily="34" charset="0"/>
                <a:cs typeface="Arial" pitchFamily="34" charset="0"/>
              </a:rPr>
              <a:t>Education Certificates:</a:t>
            </a:r>
            <a:r>
              <a:rPr lang="en-US" sz="8000" u="sng" dirty="0">
                <a:solidFill>
                  <a:schemeClr val="tx1"/>
                </a:solidFill>
                <a:effectLst/>
                <a:latin typeface="Arial" pitchFamily="34" charset="0"/>
                <a:cs typeface="Arial" pitchFamily="34" charset="0"/>
              </a:rPr>
              <a:t/>
            </a:r>
            <a:br>
              <a:rPr lang="en-US" sz="8000" u="sng" dirty="0">
                <a:solidFill>
                  <a:schemeClr val="tx1"/>
                </a:solidFill>
                <a:effectLst/>
                <a:latin typeface="Arial" pitchFamily="34" charset="0"/>
                <a:cs typeface="Arial" pitchFamily="34" charset="0"/>
              </a:rPr>
            </a:br>
            <a:r>
              <a:rPr lang="en-US" sz="3600" b="0" dirty="0" smtClean="0">
                <a:solidFill>
                  <a:schemeClr val="tx1"/>
                </a:solidFill>
                <a:effectLst/>
                <a:latin typeface="Arial" pitchFamily="34" charset="0"/>
                <a:cs typeface="Arial" pitchFamily="34" charset="0"/>
              </a:rPr>
              <a:t/>
            </a:r>
            <a:br>
              <a:rPr lang="en-US" sz="36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C/E certs should be given to students at the end of class as they leave.</a:t>
            </a:r>
            <a:r>
              <a:rPr lang="en-US" dirty="0"/>
              <a:t>	</a:t>
            </a:r>
          </a:p>
        </p:txBody>
      </p:sp>
      <p:pic>
        <p:nvPicPr>
          <p:cNvPr id="4" name="~PP3033.WAV">
            <a:hlinkClick r:id="" action="ppaction://media"/>
          </p:cNvPr>
          <p:cNvPicPr>
            <a:picLocks noRot="1" noChangeAspect="1"/>
          </p:cNvPicPr>
          <p:nvPr>
            <a:wavAudioFile r:embed="rId1" name="~PP3033.WAV"/>
          </p:nvPr>
        </p:nvPicPr>
        <p:blipFill>
          <a:blip r:embed="rId4" cstate="print"/>
          <a:stretch>
            <a:fillRect/>
          </a:stretch>
        </p:blipFill>
        <p:spPr>
          <a:xfrm>
            <a:off x="8737600" y="6451600"/>
            <a:ext cx="304800" cy="304800"/>
          </a:xfrm>
          <a:prstGeom prst="rect">
            <a:avLst/>
          </a:prstGeom>
        </p:spPr>
      </p:pic>
    </p:spTree>
  </p:cSld>
  <p:clrMapOvr>
    <a:masterClrMapping/>
  </p:clrMapOvr>
  <p:transition advTm="6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719072">
            <a:normAutofit/>
          </a:bodyPr>
          <a:lstStyle/>
          <a:p>
            <a:pPr algn="l"/>
            <a:r>
              <a:rPr lang="en-US" dirty="0" smtClean="0"/>
              <a:t>And my last class is…</a:t>
            </a:r>
            <a:endParaRPr lang="en-US"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990600" y="1905000"/>
            <a:ext cx="7620000" cy="2831544"/>
          </a:xfrm>
          <a:prstGeom prst="rect">
            <a:avLst/>
          </a:prstGeom>
          <a:noFill/>
        </p:spPr>
        <p:txBody>
          <a:bodyPr wrap="square" rtlCol="0">
            <a:spAutoFit/>
          </a:bodyPr>
          <a:lstStyle/>
          <a:p>
            <a:endParaRPr lang="en-US" sz="3200" dirty="0"/>
          </a:p>
          <a:p>
            <a:r>
              <a:rPr lang="en-US" sz="3200" dirty="0" smtClean="0"/>
              <a:t>Student who are taking their last class should fill out the completion form located in the student book and either mail or fax it to AAR or give it to you to send back to AAR</a:t>
            </a:r>
            <a:endParaRPr lang="en-US" sz="3200" dirty="0"/>
          </a:p>
          <a:p>
            <a:endParaRPr lang="en-US" dirty="0"/>
          </a:p>
        </p:txBody>
      </p:sp>
      <p:sp>
        <p:nvSpPr>
          <p:cNvPr id="7" name="Content Placeholder 6"/>
          <p:cNvSpPr>
            <a:spLocks noGrp="1"/>
          </p:cNvSpPr>
          <p:nvPr>
            <p:ph idx="1"/>
          </p:nvPr>
        </p:nvSpPr>
        <p:spPr/>
        <p:txBody>
          <a:bodyPr/>
          <a:lstStyle/>
          <a:p>
            <a:endParaRPr lang="en-US"/>
          </a:p>
        </p:txBody>
      </p:sp>
      <p:pic>
        <p:nvPicPr>
          <p:cNvPr id="10" name="~PP1104.WAV">
            <a:hlinkClick r:id="" action="ppaction://media"/>
          </p:cNvPr>
          <p:cNvPicPr>
            <a:picLocks noRot="1" noChangeAspect="1"/>
          </p:cNvPicPr>
          <p:nvPr>
            <a:wavAudioFile r:embed="rId1" name="~PP1104.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118488644"/>
      </p:ext>
    </p:extLst>
  </p:cSld>
  <p:clrMapOvr>
    <a:masterClrMapping/>
  </p:clrMapOvr>
  <p:transition advClick="0" advTm="11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381000" y="990600"/>
            <a:ext cx="8610600" cy="5410200"/>
          </a:xfrm>
        </p:spPr>
        <p:txBody>
          <a:bodyPr>
            <a:normAutofit/>
          </a:bodyPr>
          <a:lstStyle/>
          <a:p>
            <a:r>
              <a:rPr lang="en-US" sz="3600" b="1" dirty="0">
                <a:solidFill>
                  <a:schemeClr val="tx1"/>
                </a:solidFill>
                <a:effectLst/>
                <a:latin typeface="Arial" pitchFamily="34" charset="0"/>
                <a:cs typeface="Arial" pitchFamily="34" charset="0"/>
              </a:rPr>
              <a:t>New </a:t>
            </a:r>
            <a:r>
              <a:rPr lang="en-US" sz="3600" b="1" dirty="0" smtClean="0">
                <a:solidFill>
                  <a:schemeClr val="tx1"/>
                </a:solidFill>
                <a:effectLst/>
                <a:latin typeface="Arial" pitchFamily="34" charset="0"/>
                <a:cs typeface="Arial" pitchFamily="34" charset="0"/>
              </a:rPr>
              <a:t>designees:</a:t>
            </a:r>
            <a:r>
              <a:rPr lang="en-US" sz="3600" dirty="0" smtClean="0">
                <a:solidFill>
                  <a:schemeClr val="tx1"/>
                </a:solidFill>
                <a:effectLst/>
                <a:latin typeface="Arial" pitchFamily="34" charset="0"/>
                <a:cs typeface="Arial" pitchFamily="34" charset="0"/>
              </a:rPr>
              <a:t/>
            </a:r>
            <a:br>
              <a:rPr lang="en-US" sz="3600" dirty="0" smtClean="0">
                <a:solidFill>
                  <a:schemeClr val="tx1"/>
                </a:solidFill>
                <a:effectLst/>
                <a:latin typeface="Arial" pitchFamily="34" charset="0"/>
                <a:cs typeface="Arial" pitchFamily="34" charset="0"/>
              </a:rPr>
            </a:br>
            <a:r>
              <a:rPr lang="en-US" sz="3600" b="0" dirty="0" smtClean="0">
                <a:solidFill>
                  <a:schemeClr val="tx1"/>
                </a:solidFill>
                <a:effectLst/>
                <a:latin typeface="Arial" pitchFamily="34" charset="0"/>
                <a:cs typeface="Arial" pitchFamily="34" charset="0"/>
              </a:rPr>
              <a:t/>
            </a:r>
            <a:br>
              <a:rPr lang="en-US" sz="36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Receive </a:t>
            </a:r>
            <a:r>
              <a:rPr lang="en-US" sz="2700" b="0" dirty="0">
                <a:solidFill>
                  <a:schemeClr val="tx1"/>
                </a:solidFill>
                <a:effectLst/>
                <a:latin typeface="Arial" pitchFamily="34" charset="0"/>
                <a:cs typeface="Arial" pitchFamily="34" charset="0"/>
              </a:rPr>
              <a:t>a </a:t>
            </a:r>
            <a:r>
              <a:rPr lang="en-US" sz="2700" b="0" dirty="0" smtClean="0">
                <a:solidFill>
                  <a:schemeClr val="tx1"/>
                </a:solidFill>
                <a:effectLst/>
                <a:latin typeface="Arial" pitchFamily="34" charset="0"/>
                <a:cs typeface="Arial" pitchFamily="34" charset="0"/>
              </a:rPr>
              <a:t>package congratulating them  from </a:t>
            </a:r>
            <a:r>
              <a:rPr lang="en-US" sz="2700" b="0" dirty="0">
                <a:solidFill>
                  <a:schemeClr val="tx1"/>
                </a:solidFill>
                <a:effectLst/>
                <a:latin typeface="Arial" pitchFamily="34" charset="0"/>
                <a:cs typeface="Arial" pitchFamily="34" charset="0"/>
              </a:rPr>
              <a:t>AAR </a:t>
            </a:r>
            <a:r>
              <a:rPr lang="en-US" sz="2700" b="0" dirty="0" smtClean="0">
                <a:solidFill>
                  <a:schemeClr val="tx1"/>
                </a:solidFill>
                <a:effectLst/>
                <a:latin typeface="Arial" pitchFamily="34" charset="0"/>
                <a:cs typeface="Arial" pitchFamily="34" charset="0"/>
              </a:rPr>
              <a:t>containing designation information.</a:t>
            </a:r>
            <a:r>
              <a:rPr lang="en-US" sz="2700" b="0" dirty="0">
                <a:solidFill>
                  <a:schemeClr val="tx1"/>
                </a:solidFill>
                <a:effectLst/>
                <a:latin typeface="Arial" pitchFamily="34" charset="0"/>
                <a:cs typeface="Arial" pitchFamily="34" charset="0"/>
              </a:rPr>
              <a:t/>
            </a:r>
            <a:br>
              <a:rPr lang="en-US" sz="2700" b="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
            </a:r>
            <a:br>
              <a:rPr lang="en-US" sz="2700" b="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Their certificate and pin is mailed directly to the student or the local association at the end of the month.</a:t>
            </a:r>
            <a:r>
              <a:rPr lang="en-US" sz="3600" dirty="0">
                <a:effectLst>
                  <a:outerShdw blurRad="38100" dist="38100" dir="2700000" algn="tl" rotWithShape="0">
                    <a:srgbClr val="000000">
                      <a:alpha val="43137"/>
                    </a:srgbClr>
                  </a:outerShdw>
                </a:effectLst>
                <a:latin typeface="Arial" pitchFamily="34" charset="0"/>
                <a:cs typeface="Arial" pitchFamily="34" charset="0"/>
              </a:rPr>
              <a:t/>
            </a:r>
            <a:br>
              <a:rPr lang="en-US" sz="3600" dirty="0">
                <a:effectLst>
                  <a:outerShdw blurRad="38100" dist="38100" dir="2700000" algn="tl" rotWithShape="0">
                    <a:srgbClr val="000000">
                      <a:alpha val="43137"/>
                    </a:srgbClr>
                  </a:outerShdw>
                </a:effectLst>
                <a:latin typeface="Arial" pitchFamily="34" charset="0"/>
                <a:cs typeface="Arial" pitchFamily="34" charset="0"/>
              </a:rPr>
            </a:br>
            <a:r>
              <a:rPr lang="en-US" sz="4000" dirty="0"/>
              <a:t/>
            </a:r>
            <a:br>
              <a:rPr lang="en-US" sz="4000" dirty="0"/>
            </a:br>
            <a:endParaRPr lang="en-US" sz="4000" dirty="0"/>
          </a:p>
        </p:txBody>
      </p:sp>
      <p:pic>
        <p:nvPicPr>
          <p:cNvPr id="3" name="~PP3421.WAV">
            <a:hlinkClick r:id="" action="ppaction://media"/>
          </p:cNvPr>
          <p:cNvPicPr>
            <a:picLocks noRot="1" noChangeAspect="1"/>
          </p:cNvPicPr>
          <p:nvPr>
            <a:wavAudioFile r:embed="rId1" name="~PP3421.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4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90600"/>
          </a:xfrm>
        </p:spPr>
        <p:txBody>
          <a:bodyPr/>
          <a:lstStyle/>
          <a:p>
            <a:r>
              <a:rPr lang="en-US" sz="3200" b="1" dirty="0" smtClean="0">
                <a:solidFill>
                  <a:schemeClr val="tx1"/>
                </a:solidFill>
                <a:effectLst/>
              </a:rPr>
              <a:t>Student Course History</a:t>
            </a:r>
            <a:endParaRPr lang="en-US" sz="3200" dirty="0"/>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7823" y="1676400"/>
            <a:ext cx="6826250" cy="276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P502.WAV">
            <a:hlinkClick r:id="" action="ppaction://media"/>
          </p:cNvPr>
          <p:cNvPicPr>
            <a:picLocks noRot="1" noChangeAspect="1"/>
          </p:cNvPicPr>
          <p:nvPr>
            <a:wavAudioFile r:embed="rId1" name="~PP502.WAV"/>
          </p:nvPr>
        </p:nvPicPr>
        <p:blipFill>
          <a:blip r:embed="rId5" cstate="print"/>
          <a:stretch>
            <a:fillRect/>
          </a:stretch>
        </p:blipFill>
        <p:spPr>
          <a:xfrm>
            <a:off x="8737600" y="6451600"/>
            <a:ext cx="304800" cy="304800"/>
          </a:xfrm>
          <a:prstGeom prst="rect">
            <a:avLst/>
          </a:prstGeom>
        </p:spPr>
      </p:pic>
    </p:spTree>
  </p:cSld>
  <p:clrMapOvr>
    <a:masterClrMapping/>
  </p:clrMapOvr>
  <p:transition advTm="21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371600"/>
          </a:xfrm>
        </p:spPr>
        <p:txBody>
          <a:bodyPr/>
          <a:lstStyle/>
          <a:p>
            <a:r>
              <a:rPr lang="en-US" sz="3200" b="1" dirty="0" smtClean="0">
                <a:solidFill>
                  <a:schemeClr val="tx1"/>
                </a:solidFill>
                <a:effectLst/>
              </a:rPr>
              <a:t>Student Evaluations</a:t>
            </a:r>
            <a:endParaRPr lang="en-US" sz="3200" dirty="0"/>
          </a:p>
        </p:txBody>
      </p:sp>
      <p:sp>
        <p:nvSpPr>
          <p:cNvPr id="3" name="TextBox 2"/>
          <p:cNvSpPr txBox="1"/>
          <p:nvPr/>
        </p:nvSpPr>
        <p:spPr>
          <a:xfrm>
            <a:off x="762000" y="1371600"/>
            <a:ext cx="8001000" cy="4401205"/>
          </a:xfrm>
          <a:prstGeom prst="rect">
            <a:avLst/>
          </a:prstGeom>
          <a:noFill/>
        </p:spPr>
        <p:txBody>
          <a:bodyPr wrap="square" rtlCol="0">
            <a:spAutoFit/>
          </a:bodyPr>
          <a:lstStyle/>
          <a:p>
            <a:r>
              <a:rPr lang="en-US" sz="2400" dirty="0" smtClean="0"/>
              <a:t>Class evaluations are completed online via Survey Monkey.  </a:t>
            </a:r>
          </a:p>
          <a:p>
            <a:endParaRPr lang="en-US" sz="2400" dirty="0" smtClean="0"/>
          </a:p>
          <a:p>
            <a:r>
              <a:rPr lang="en-US" sz="2400" dirty="0" smtClean="0"/>
              <a:t>Students will access the evaluations on the AZGRI website under the My GRI page.  </a:t>
            </a:r>
          </a:p>
          <a:p>
            <a:endParaRPr lang="en-US" sz="2400" dirty="0" smtClean="0"/>
          </a:p>
          <a:p>
            <a:r>
              <a:rPr lang="en-US" sz="2400" dirty="0" smtClean="0"/>
              <a:t>Please stress to them that the survey and exam MUST be completed within 48 hours of the class. </a:t>
            </a:r>
          </a:p>
          <a:p>
            <a:r>
              <a:rPr lang="en-US" sz="2400" b="1" i="1" dirty="0" smtClean="0"/>
              <a:t> </a:t>
            </a:r>
            <a:endParaRPr lang="en-US" sz="2400" dirty="0" smtClean="0"/>
          </a:p>
          <a:p>
            <a:r>
              <a:rPr lang="en-US" sz="2400" dirty="0" smtClean="0"/>
              <a:t>Successful completion of the module will not be valid until the student completes an Instructor evaluation and the exam.  </a:t>
            </a:r>
          </a:p>
          <a:p>
            <a:r>
              <a:rPr lang="en-US" sz="2400" dirty="0" smtClean="0"/>
              <a:t>(The exam link is contained at the end of the evaluation.)</a:t>
            </a:r>
          </a:p>
          <a:p>
            <a:endParaRPr lang="en-US" sz="1600" dirty="0"/>
          </a:p>
        </p:txBody>
      </p:sp>
      <p:pic>
        <p:nvPicPr>
          <p:cNvPr id="4" name="~PP441.WAV">
            <a:hlinkClick r:id="" action="ppaction://media"/>
          </p:cNvPr>
          <p:cNvPicPr>
            <a:picLocks noRot="1" noChangeAspect="1"/>
          </p:cNvPicPr>
          <p:nvPr>
            <a:wavAudioFile r:embed="rId1" name="~PP44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216604528"/>
      </p:ext>
    </p:extLst>
  </p:cSld>
  <p:clrMapOvr>
    <a:masterClrMapping/>
  </p:clrMapOvr>
  <p:transition advTm="24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371600"/>
          </a:xfrm>
        </p:spPr>
        <p:txBody>
          <a:bodyPr/>
          <a:lstStyle/>
          <a:p>
            <a:r>
              <a:rPr lang="en-US" sz="3200" b="1" dirty="0" smtClean="0">
                <a:solidFill>
                  <a:schemeClr val="tx1"/>
                </a:solidFill>
                <a:effectLst/>
              </a:rPr>
              <a:t>Student Evaluations</a:t>
            </a:r>
            <a:r>
              <a:rPr lang="en-US" sz="3200" dirty="0" smtClean="0"/>
              <a:t/>
            </a:r>
            <a:br>
              <a:rPr lang="en-US" sz="3200" dirty="0" smtClean="0"/>
            </a:br>
            <a:endParaRPr lang="en-US" sz="3200" dirty="0"/>
          </a:p>
        </p:txBody>
      </p:sp>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95425" y="1149350"/>
            <a:ext cx="6153150" cy="4559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P1604.WAV">
            <a:hlinkClick r:id="" action="ppaction://media"/>
          </p:cNvPr>
          <p:cNvPicPr>
            <a:picLocks noRot="1" noChangeAspect="1"/>
          </p:cNvPicPr>
          <p:nvPr>
            <a:wavAudioFile r:embed="rId1" name="~PP1604.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152611945"/>
      </p:ext>
    </p:extLst>
  </p:cSld>
  <p:clrMapOvr>
    <a:masterClrMapping/>
  </p:clrMapOvr>
  <p:transition advTm="17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838200" y="762000"/>
            <a:ext cx="7772400" cy="5257800"/>
          </a:xfrm>
        </p:spPr>
        <p:txBody>
          <a:bodyPr>
            <a:normAutofit fontScale="90000"/>
          </a:bodyPr>
          <a:lstStyle/>
          <a:p>
            <a:pPr algn="l"/>
            <a:r>
              <a:rPr lang="en-US" sz="4000" b="1" dirty="0">
                <a:solidFill>
                  <a:schemeClr val="tx1"/>
                </a:solidFill>
                <a:effectLst/>
                <a:latin typeface="Arial" pitchFamily="34" charset="0"/>
                <a:cs typeface="Arial" pitchFamily="34" charset="0"/>
              </a:rPr>
              <a:t>Exam</a:t>
            </a:r>
            <a:r>
              <a:rPr lang="en-US" sz="4000" b="1" dirty="0" smtClean="0">
                <a:solidFill>
                  <a:schemeClr val="tx1"/>
                </a:solidFill>
                <a:effectLst/>
                <a:latin typeface="Arial" pitchFamily="34" charset="0"/>
                <a:cs typeface="Arial" pitchFamily="34" charset="0"/>
              </a:rPr>
              <a:t>:  Why?</a:t>
            </a:r>
            <a:r>
              <a:rPr lang="en-US" sz="3600" b="1" dirty="0">
                <a:effectLst/>
                <a:latin typeface="Arial" pitchFamily="34" charset="0"/>
                <a:cs typeface="Arial" pitchFamily="34" charset="0"/>
                <a:sym typeface="Symbol" pitchFamily="18" charset="2"/>
              </a:rPr>
              <a:t/>
            </a:r>
            <a:br>
              <a:rPr lang="en-US" sz="3600" b="1" dirty="0">
                <a:effectLst/>
                <a:latin typeface="Arial" pitchFamily="34" charset="0"/>
                <a:cs typeface="Arial" pitchFamily="34" charset="0"/>
                <a:sym typeface="Symbol" pitchFamily="18" charset="2"/>
              </a:rPr>
            </a:br>
            <a:r>
              <a:rPr lang="en-US" sz="3600" b="1" dirty="0">
                <a:effectLst/>
                <a:latin typeface="Arial" pitchFamily="34" charset="0"/>
                <a:cs typeface="Arial" pitchFamily="34" charset="0"/>
                <a:sym typeface="Symbol" pitchFamily="18" charset="2"/>
              </a:rPr>
              <a:t/>
            </a:r>
            <a:br>
              <a:rPr lang="en-US" sz="3600" b="1" dirty="0">
                <a:effectLst/>
                <a:latin typeface="Arial" pitchFamily="34" charset="0"/>
                <a:cs typeface="Arial" pitchFamily="34" charset="0"/>
                <a:sym typeface="Symbol" pitchFamily="18" charset="2"/>
              </a:rPr>
            </a:br>
            <a:r>
              <a:rPr lang="en-US" sz="2700" b="0" dirty="0" smtClean="0">
                <a:solidFill>
                  <a:schemeClr val="tx1"/>
                </a:solidFill>
                <a:effectLst/>
                <a:latin typeface="Arial" pitchFamily="34" charset="0"/>
                <a:cs typeface="Arial" pitchFamily="34" charset="0"/>
                <a:sym typeface="Symbol" pitchFamily="18" charset="2"/>
              </a:rPr>
              <a:t>Exams are given in the GRI program to measure the student’s comprehension of the material.</a:t>
            </a:r>
            <a:br>
              <a:rPr lang="en-US" sz="2700" b="0" dirty="0" smtClean="0">
                <a:solidFill>
                  <a:schemeClr val="tx1"/>
                </a:solidFill>
                <a:effectLst/>
                <a:latin typeface="Arial" pitchFamily="34" charset="0"/>
                <a:cs typeface="Arial" pitchFamily="34" charset="0"/>
                <a:sym typeface="Symbol" pitchFamily="18" charset="2"/>
              </a:rPr>
            </a:br>
            <a:r>
              <a:rPr lang="en-US" sz="3600" dirty="0" smtClean="0">
                <a:latin typeface="Arial" pitchFamily="34" charset="0"/>
                <a:cs typeface="Arial" pitchFamily="34" charset="0"/>
              </a:rPr>
              <a:t> </a:t>
            </a:r>
            <a:br>
              <a:rPr lang="en-US" sz="3600" dirty="0" smtClean="0">
                <a:latin typeface="Arial" pitchFamily="34" charset="0"/>
                <a:cs typeface="Arial" pitchFamily="34" charset="0"/>
              </a:rPr>
            </a:br>
            <a:r>
              <a:rPr lang="en-US" sz="2700" dirty="0" smtClean="0">
                <a:latin typeface="Arial" pitchFamily="34" charset="0"/>
                <a:cs typeface="Arial" pitchFamily="34" charset="0"/>
              </a:rPr>
              <a:t>Exam questions correlate to the learning objectives in each of the units.</a:t>
            </a:r>
            <a:br>
              <a:rPr lang="en-US" sz="2700" dirty="0" smtClean="0">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Instructors conduct a review during or at the end of class. It is permissible for instructors to emphasize exam content during class.</a:t>
            </a:r>
            <a:br>
              <a:rPr lang="en-US" sz="2700" dirty="0" smtClean="0">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The online exam is open book </a:t>
            </a:r>
            <a:r>
              <a:rPr lang="en-US" sz="3600" b="0" dirty="0" smtClean="0">
                <a:solidFill>
                  <a:schemeClr val="tx1"/>
                </a:solidFill>
                <a:effectLst/>
                <a:latin typeface="Arial" pitchFamily="34" charset="0"/>
                <a:cs typeface="Arial" pitchFamily="34" charset="0"/>
                <a:sym typeface="Symbol" pitchFamily="18" charset="2"/>
              </a:rPr>
              <a:t/>
            </a:r>
            <a:br>
              <a:rPr lang="en-US" sz="3600" b="0" dirty="0" smtClean="0">
                <a:solidFill>
                  <a:schemeClr val="tx1"/>
                </a:solidFill>
                <a:effectLst/>
                <a:latin typeface="Arial" pitchFamily="34" charset="0"/>
                <a:cs typeface="Arial" pitchFamily="34" charset="0"/>
                <a:sym typeface="Symbol" pitchFamily="18" charset="2"/>
              </a:rPr>
            </a:br>
            <a:r>
              <a:rPr lang="en-US" sz="3600" b="0" dirty="0" smtClean="0">
                <a:solidFill>
                  <a:schemeClr val="tx1"/>
                </a:solidFill>
                <a:effectLst/>
                <a:latin typeface="Arial" pitchFamily="34" charset="0"/>
                <a:cs typeface="Arial" pitchFamily="34" charset="0"/>
                <a:sym typeface="Symbol" pitchFamily="18" charset="2"/>
              </a:rPr>
              <a:t/>
            </a:r>
            <a:br>
              <a:rPr lang="en-US" sz="3600" b="0" dirty="0" smtClean="0">
                <a:solidFill>
                  <a:schemeClr val="tx1"/>
                </a:solidFill>
                <a:effectLst/>
                <a:latin typeface="Arial" pitchFamily="34" charset="0"/>
                <a:cs typeface="Arial" pitchFamily="34" charset="0"/>
                <a:sym typeface="Symbol" pitchFamily="18" charset="2"/>
              </a:rPr>
            </a:br>
            <a:endParaRPr lang="en-US" sz="4800" b="0" dirty="0">
              <a:solidFill>
                <a:schemeClr val="tx1"/>
              </a:solidFill>
              <a:effectLst/>
              <a:latin typeface="Arial" pitchFamily="34" charset="0"/>
              <a:cs typeface="Arial" pitchFamily="34" charset="0"/>
            </a:endParaRPr>
          </a:p>
        </p:txBody>
      </p:sp>
      <p:pic>
        <p:nvPicPr>
          <p:cNvPr id="3" name="~PP3327.WAV">
            <a:hlinkClick r:id="" action="ppaction://media"/>
          </p:cNvPr>
          <p:cNvPicPr>
            <a:picLocks noRot="1" noChangeAspect="1"/>
          </p:cNvPicPr>
          <p:nvPr>
            <a:wavAudioFile r:embed="rId1" name="~PP3327.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21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62000" y="1676400"/>
            <a:ext cx="7924800" cy="3429000"/>
          </a:xfrm>
        </p:spPr>
        <p:txBody>
          <a:bodyPr>
            <a:normAutofit/>
          </a:bodyPr>
          <a:lstStyle/>
          <a:p>
            <a:pPr algn="l"/>
            <a:r>
              <a:rPr lang="en-US" sz="2700" dirty="0" smtClean="0">
                <a:latin typeface="Arial" pitchFamily="34" charset="0"/>
                <a:cs typeface="Arial" pitchFamily="34" charset="0"/>
                <a:sym typeface="Symbol" pitchFamily="18" charset="2"/>
              </a:rPr>
              <a:t>We use an online format for the exams.</a:t>
            </a:r>
            <a:br>
              <a:rPr lang="en-US" sz="2700" dirty="0" smtClean="0">
                <a:latin typeface="Arial" pitchFamily="34" charset="0"/>
                <a:cs typeface="Arial" pitchFamily="34" charset="0"/>
                <a:sym typeface="Symbol" pitchFamily="18" charset="2"/>
              </a:rPr>
            </a:br>
            <a:r>
              <a:rPr lang="en-US" sz="2700" dirty="0" smtClean="0">
                <a:latin typeface="Arial" pitchFamily="34" charset="0"/>
                <a:cs typeface="Arial" pitchFamily="34" charset="0"/>
                <a:sym typeface="Symbol" pitchFamily="18" charset="2"/>
              </a:rPr>
              <a:t/>
            </a:r>
            <a:br>
              <a:rPr lang="en-US" sz="2700" dirty="0" smtClean="0">
                <a:latin typeface="Arial" pitchFamily="34" charset="0"/>
                <a:cs typeface="Arial" pitchFamily="34" charset="0"/>
                <a:sym typeface="Symbol" pitchFamily="18" charset="2"/>
              </a:rPr>
            </a:br>
            <a:r>
              <a:rPr lang="en-US" sz="2700" dirty="0" smtClean="0">
                <a:latin typeface="Arial" pitchFamily="34" charset="0"/>
                <a:cs typeface="Arial" pitchFamily="34" charset="0"/>
                <a:sym typeface="Symbol" pitchFamily="18" charset="2"/>
              </a:rPr>
              <a:t>Students complete the online evaluation form which automatically takes them to the online exam at the end of the class evaluation.</a:t>
            </a:r>
            <a:r>
              <a:rPr lang="en-US" sz="3600" b="0" dirty="0" smtClean="0">
                <a:solidFill>
                  <a:schemeClr val="tx1"/>
                </a:solidFill>
                <a:effectLst/>
                <a:latin typeface="Arial" pitchFamily="34" charset="0"/>
                <a:cs typeface="Arial" pitchFamily="34" charset="0"/>
                <a:sym typeface="Symbol" pitchFamily="18" charset="2"/>
              </a:rPr>
              <a:t/>
            </a:r>
            <a:br>
              <a:rPr lang="en-US" sz="3600" b="0" dirty="0" smtClean="0">
                <a:solidFill>
                  <a:schemeClr val="tx1"/>
                </a:solidFill>
                <a:effectLst/>
                <a:latin typeface="Arial" pitchFamily="34" charset="0"/>
                <a:cs typeface="Arial" pitchFamily="34" charset="0"/>
                <a:sym typeface="Symbol" pitchFamily="18" charset="2"/>
              </a:rPr>
            </a:br>
            <a:endParaRPr lang="en-US" sz="2700" b="0" dirty="0">
              <a:solidFill>
                <a:schemeClr val="tx1"/>
              </a:solidFill>
              <a:effectLst/>
              <a:latin typeface="Arial" pitchFamily="34" charset="0"/>
              <a:cs typeface="Arial" pitchFamily="34" charset="0"/>
            </a:endParaRPr>
          </a:p>
        </p:txBody>
      </p:sp>
      <p:sp>
        <p:nvSpPr>
          <p:cNvPr id="3" name="TextBox 2"/>
          <p:cNvSpPr txBox="1"/>
          <p:nvPr/>
        </p:nvSpPr>
        <p:spPr>
          <a:xfrm>
            <a:off x="1143000" y="914400"/>
            <a:ext cx="6324600" cy="646331"/>
          </a:xfrm>
          <a:prstGeom prst="rect">
            <a:avLst/>
          </a:prstGeom>
          <a:noFill/>
        </p:spPr>
        <p:txBody>
          <a:bodyPr wrap="square" rtlCol="0">
            <a:spAutoFit/>
          </a:bodyPr>
          <a:lstStyle/>
          <a:p>
            <a:pPr algn="ctr"/>
            <a:r>
              <a:rPr lang="en-US" sz="3600" b="1" dirty="0" smtClean="0"/>
              <a:t>Exam Format</a:t>
            </a:r>
            <a:endParaRPr lang="en-US" sz="3600" b="1" dirty="0"/>
          </a:p>
        </p:txBody>
      </p:sp>
      <p:pic>
        <p:nvPicPr>
          <p:cNvPr id="4" name="~PP2778.WAV">
            <a:hlinkClick r:id="" action="ppaction://media"/>
          </p:cNvPr>
          <p:cNvPicPr>
            <a:picLocks noRot="1" noChangeAspect="1"/>
          </p:cNvPicPr>
          <p:nvPr>
            <a:wavAudioFile r:embed="rId1" name="~PP2778.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3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2014</a:t>
            </a:r>
            <a:br>
              <a:rPr lang="en-US" dirty="0" smtClean="0"/>
            </a:br>
            <a:r>
              <a:rPr lang="en-US" b="1" dirty="0" smtClean="0"/>
              <a:t>Program and Requirements</a:t>
            </a:r>
            <a:endParaRPr lang="en-US" b="1"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 name="~PP3689.WAV">
            <a:hlinkClick r:id="" action="ppaction://media"/>
          </p:cNvPr>
          <p:cNvPicPr>
            <a:picLocks noRot="1" noChangeAspect="1"/>
          </p:cNvPicPr>
          <p:nvPr>
            <a:wavAudioFile r:embed="rId1" name="~PP368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366942504"/>
      </p:ext>
    </p:extLst>
  </p:cSld>
  <p:clrMapOvr>
    <a:masterClrMapping/>
  </p:clrMapOvr>
  <p:transition advClick="0" advTm="6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990600" y="457200"/>
            <a:ext cx="7696200" cy="5257800"/>
          </a:xfrm>
        </p:spPr>
        <p:txBody>
          <a:bodyPr>
            <a:normAutofit fontScale="90000"/>
          </a:bodyPr>
          <a:lstStyle/>
          <a:p>
            <a:pPr algn="l"/>
            <a:r>
              <a:rPr lang="en-US" sz="4000" b="1" dirty="0" smtClean="0">
                <a:solidFill>
                  <a:schemeClr val="tx1"/>
                </a:solidFill>
                <a:effectLst/>
                <a:latin typeface="Arial" pitchFamily="34" charset="0"/>
                <a:cs typeface="Arial" pitchFamily="34" charset="0"/>
              </a:rPr>
              <a:t>Exam</a:t>
            </a:r>
            <a:r>
              <a:rPr lang="en-US" sz="4000" dirty="0" smtClean="0">
                <a:solidFill>
                  <a:schemeClr val="tx1"/>
                </a:solidFill>
                <a:effectLst/>
                <a:latin typeface="Arial" pitchFamily="34" charset="0"/>
                <a:cs typeface="Arial" pitchFamily="34" charset="0"/>
              </a:rPr>
              <a:t>:</a:t>
            </a:r>
            <a:br>
              <a:rPr lang="en-US" sz="4000" dirty="0" smtClean="0">
                <a:solidFill>
                  <a:schemeClr val="tx1"/>
                </a:solidFill>
                <a:effectLst/>
                <a:latin typeface="Arial" pitchFamily="34" charset="0"/>
                <a:cs typeface="Arial" pitchFamily="34" charset="0"/>
              </a:rPr>
            </a:br>
            <a:r>
              <a:rPr lang="en-US" sz="3200" b="0" dirty="0" smtClean="0">
                <a:solidFill>
                  <a:schemeClr val="tx1"/>
                </a:solidFill>
                <a:effectLst/>
                <a:latin typeface="Arial" pitchFamily="34" charset="0"/>
                <a:cs typeface="Arial" pitchFamily="34" charset="0"/>
              </a:rPr>
              <a:t/>
            </a:r>
            <a:br>
              <a:rPr lang="en-US" sz="3200" b="0" dirty="0" smtClean="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
            </a:r>
            <a:br>
              <a:rPr lang="en-US" sz="2700" b="0" dirty="0">
                <a:solidFill>
                  <a:schemeClr val="tx1"/>
                </a:solidFill>
                <a:effectLst/>
                <a:latin typeface="Arial" pitchFamily="34" charset="0"/>
                <a:cs typeface="Arial" pitchFamily="34" charset="0"/>
              </a:rPr>
            </a:br>
            <a:r>
              <a:rPr lang="en-US" sz="2700" b="0" dirty="0">
                <a:solidFill>
                  <a:schemeClr val="tx1"/>
                </a:solidFill>
                <a:effectLst/>
                <a:latin typeface="Arial" pitchFamily="34" charset="0"/>
                <a:cs typeface="Arial" pitchFamily="34" charset="0"/>
              </a:rPr>
              <a:t>There is no time limit for </a:t>
            </a:r>
            <a:r>
              <a:rPr lang="en-US" sz="2700" b="0" dirty="0" smtClean="0">
                <a:solidFill>
                  <a:schemeClr val="tx1"/>
                </a:solidFill>
                <a:effectLst/>
                <a:latin typeface="Arial" pitchFamily="34" charset="0"/>
                <a:cs typeface="Arial" pitchFamily="34" charset="0"/>
              </a:rPr>
              <a:t>completing </a:t>
            </a:r>
            <a:r>
              <a:rPr lang="en-US" sz="2700" b="0" dirty="0">
                <a:solidFill>
                  <a:schemeClr val="tx1"/>
                </a:solidFill>
                <a:effectLst/>
                <a:latin typeface="Arial" pitchFamily="34" charset="0"/>
                <a:cs typeface="Arial" pitchFamily="34" charset="0"/>
              </a:rPr>
              <a:t>the </a:t>
            </a:r>
            <a:r>
              <a:rPr lang="en-US" sz="2700" b="0" dirty="0" smtClean="0">
                <a:solidFill>
                  <a:schemeClr val="tx1"/>
                </a:solidFill>
                <a:effectLst/>
                <a:latin typeface="Arial" pitchFamily="34" charset="0"/>
                <a:cs typeface="Arial" pitchFamily="34" charset="0"/>
              </a:rPr>
              <a:t>test once student starts it.</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Students will receive their grade immediately upon finishing their online exam.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They can print out their grade if they wish for their files.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
            </a:r>
            <a:br>
              <a:rPr lang="en-US" sz="2700" b="0" dirty="0" smtClean="0">
                <a:solidFill>
                  <a:schemeClr val="tx1"/>
                </a:solidFill>
                <a:effectLst/>
                <a:latin typeface="Arial" pitchFamily="34" charset="0"/>
                <a:cs typeface="Arial" pitchFamily="34" charset="0"/>
              </a:rPr>
            </a:br>
            <a:r>
              <a:rPr lang="en-US" sz="2700" b="0" dirty="0" smtClean="0">
                <a:solidFill>
                  <a:schemeClr val="tx1"/>
                </a:solidFill>
                <a:effectLst/>
                <a:latin typeface="Arial" pitchFamily="34" charset="0"/>
                <a:cs typeface="Arial" pitchFamily="34" charset="0"/>
              </a:rPr>
              <a:t>Students will see which questions they answered incorrectly and see the correct answer.</a:t>
            </a: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endParaRPr lang="en-US" sz="3200" b="0" dirty="0">
              <a:effectLst/>
              <a:latin typeface="Arial" pitchFamily="34" charset="0"/>
              <a:cs typeface="Arial" pitchFamily="34" charset="0"/>
            </a:endParaRPr>
          </a:p>
        </p:txBody>
      </p:sp>
      <p:pic>
        <p:nvPicPr>
          <p:cNvPr id="3" name="~PP1126.WAV">
            <a:hlinkClick r:id="" action="ppaction://media"/>
          </p:cNvPr>
          <p:cNvPicPr>
            <a:picLocks noRot="1" noChangeAspect="1"/>
          </p:cNvPicPr>
          <p:nvPr>
            <a:wavAudioFile r:embed="rId1" name="~PP1126.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8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457200"/>
            <a:ext cx="8229600" cy="5257800"/>
          </a:xfrm>
        </p:spPr>
        <p:txBody>
          <a:bodyPr>
            <a:normAutofit/>
          </a:bodyPr>
          <a:lstStyle/>
          <a:p>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endParaRPr lang="en-US" sz="3200" b="0" dirty="0">
              <a:effectLst/>
              <a:latin typeface="Arial" pitchFamily="34" charset="0"/>
              <a:cs typeface="Arial" pitchFamily="34" charset="0"/>
            </a:endParaRPr>
          </a:p>
        </p:txBody>
      </p:sp>
      <p:pic>
        <p:nvPicPr>
          <p:cNvPr id="34819" name="Picture 3"/>
          <p:cNvPicPr>
            <a:picLocks noChangeAspect="1" noChangeArrowheads="1"/>
          </p:cNvPicPr>
          <p:nvPr/>
        </p:nvPicPr>
        <p:blipFill>
          <a:blip r:embed="rId3" cstate="print"/>
          <a:srcRect/>
          <a:stretch>
            <a:fillRect/>
          </a:stretch>
        </p:blipFill>
        <p:spPr bwMode="auto">
          <a:xfrm>
            <a:off x="1247775" y="1581150"/>
            <a:ext cx="6646863" cy="3695700"/>
          </a:xfrm>
          <a:prstGeom prst="rect">
            <a:avLst/>
          </a:prstGeom>
          <a:noFill/>
          <a:ln w="9525">
            <a:noFill/>
            <a:miter lim="800000"/>
            <a:headEnd/>
            <a:tailEnd/>
          </a:ln>
        </p:spPr>
      </p:pic>
      <p:sp>
        <p:nvSpPr>
          <p:cNvPr id="2" name="TextBox 1"/>
          <p:cNvSpPr txBox="1"/>
          <p:nvPr/>
        </p:nvSpPr>
        <p:spPr>
          <a:xfrm>
            <a:off x="1981200" y="685800"/>
            <a:ext cx="5410200" cy="461665"/>
          </a:xfrm>
          <a:prstGeom prst="rect">
            <a:avLst/>
          </a:prstGeom>
          <a:noFill/>
        </p:spPr>
        <p:txBody>
          <a:bodyPr wrap="square" rtlCol="0">
            <a:spAutoFit/>
          </a:bodyPr>
          <a:lstStyle/>
          <a:p>
            <a:r>
              <a:rPr lang="en-US" sz="2400" b="1" dirty="0" smtClean="0"/>
              <a:t>Example of Student Exam Result Screen</a:t>
            </a:r>
            <a:endParaRPr lang="en-US" sz="2400" b="1" dirty="0"/>
          </a:p>
        </p:txBody>
      </p:sp>
      <p:pic>
        <p:nvPicPr>
          <p:cNvPr id="5" name="~PP3452.WAV">
            <a:hlinkClick r:id="" action="ppaction://media"/>
          </p:cNvPr>
          <p:cNvPicPr>
            <a:picLocks noRot="1" noChangeAspect="1"/>
          </p:cNvPicPr>
          <p:nvPr>
            <a:wavAudioFile r:embed="rId1" name="~PP3452.WAV"/>
          </p:nvPr>
        </p:nvPicPr>
        <p:blipFill>
          <a:blip r:embed="rId4" cstate="print"/>
          <a:stretch>
            <a:fillRect/>
          </a:stretch>
        </p:blipFill>
        <p:spPr>
          <a:xfrm>
            <a:off x="8737600" y="6451600"/>
            <a:ext cx="304800" cy="304800"/>
          </a:xfrm>
          <a:prstGeom prst="rect">
            <a:avLst/>
          </a:prstGeom>
        </p:spPr>
      </p:pic>
    </p:spTree>
  </p:cSld>
  <p:clrMapOvr>
    <a:masterClrMapping/>
  </p:clrMapOvr>
  <p:transition advClick="0" advTm="6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838200" y="457200"/>
            <a:ext cx="7848600" cy="5562600"/>
          </a:xfrm>
        </p:spPr>
        <p:txBody>
          <a:bodyPr>
            <a:normAutofit/>
          </a:bodyPr>
          <a:lstStyle/>
          <a:p>
            <a:pPr algn="l"/>
            <a:r>
              <a:rPr lang="en-US" sz="2400" b="0" dirty="0" smtClean="0">
                <a:solidFill>
                  <a:schemeClr val="tx1"/>
                </a:solidFill>
                <a:effectLst/>
                <a:latin typeface="Arial" pitchFamily="34" charset="0"/>
                <a:cs typeface="Arial" pitchFamily="34" charset="0"/>
              </a:rPr>
              <a:t>If a student fails the exam, the exam can be retaken within 30 days for a fee of $25.00</a:t>
            </a:r>
            <a:br>
              <a:rPr lang="en-US" sz="2400" b="0" dirty="0" smtClean="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Instructors will receive notice of students failing an exam. </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Students may contact instructors for counsel prior to retaking the exam.</a:t>
            </a:r>
          </a:p>
        </p:txBody>
      </p:sp>
      <p:sp>
        <p:nvSpPr>
          <p:cNvPr id="2" name="TextBox 1"/>
          <p:cNvSpPr txBox="1"/>
          <p:nvPr/>
        </p:nvSpPr>
        <p:spPr>
          <a:xfrm>
            <a:off x="914400" y="914400"/>
            <a:ext cx="6400800" cy="584775"/>
          </a:xfrm>
          <a:prstGeom prst="rect">
            <a:avLst/>
          </a:prstGeom>
          <a:noFill/>
        </p:spPr>
        <p:txBody>
          <a:bodyPr wrap="square" rtlCol="0">
            <a:spAutoFit/>
          </a:bodyPr>
          <a:lstStyle/>
          <a:p>
            <a:pPr algn="ctr"/>
            <a:r>
              <a:rPr lang="en-US" sz="3200" b="1" dirty="0" smtClean="0"/>
              <a:t>Exam Failures</a:t>
            </a:r>
            <a:endParaRPr lang="en-US" sz="3200" b="1" dirty="0"/>
          </a:p>
        </p:txBody>
      </p:sp>
      <p:pic>
        <p:nvPicPr>
          <p:cNvPr id="4" name="~PP472.WAV">
            <a:hlinkClick r:id="" action="ppaction://media"/>
          </p:cNvPr>
          <p:cNvPicPr>
            <a:picLocks noRot="1" noChangeAspect="1"/>
          </p:cNvPicPr>
          <p:nvPr>
            <a:wavAudioFile r:embed="rId1" name="~PP472.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7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title"/>
          </p:nvPr>
        </p:nvSpPr>
        <p:spPr>
          <a:xfrm>
            <a:off x="762000" y="457200"/>
            <a:ext cx="7924800" cy="5257800"/>
          </a:xfrm>
        </p:spPr>
        <p:txBody>
          <a:bodyPr>
            <a:normAutofit/>
          </a:bodyPr>
          <a:lstStyle/>
          <a:p>
            <a:pPr algn="l"/>
            <a:r>
              <a:rPr lang="en-US" dirty="0" smtClean="0">
                <a:latin typeface="Arial" pitchFamily="34" charset="0"/>
                <a:cs typeface="Arial" pitchFamily="34" charset="0"/>
              </a:rPr>
              <a:t>A</a:t>
            </a:r>
            <a:r>
              <a:rPr lang="en-US" dirty="0" smtClean="0">
                <a:solidFill>
                  <a:schemeClr val="tx1"/>
                </a:solidFill>
                <a:effectLst/>
                <a:latin typeface="Arial" pitchFamily="34" charset="0"/>
                <a:cs typeface="Arial" pitchFamily="34" charset="0"/>
              </a:rPr>
              <a:t>fter the class, </a:t>
            </a:r>
            <a:r>
              <a:rPr lang="en-US" dirty="0" smtClean="0">
                <a:latin typeface="Arial" pitchFamily="34" charset="0"/>
                <a:cs typeface="Arial" pitchFamily="34" charset="0"/>
              </a:rPr>
              <a:t>the association will </a:t>
            </a:r>
            <a:r>
              <a:rPr lang="en-US" dirty="0" smtClean="0">
                <a:solidFill>
                  <a:schemeClr val="tx1"/>
                </a:solidFill>
                <a:effectLst/>
                <a:latin typeface="Arial" pitchFamily="34" charset="0"/>
                <a:cs typeface="Arial" pitchFamily="34" charset="0"/>
              </a:rPr>
              <a:t>return to AAR:</a:t>
            </a:r>
            <a:r>
              <a:rPr lang="en-US" dirty="0">
                <a:solidFill>
                  <a:schemeClr val="tx1"/>
                </a:solidFill>
                <a:effectLst/>
                <a:latin typeface="Arial" pitchFamily="34" charset="0"/>
                <a:cs typeface="Arial" pitchFamily="34" charset="0"/>
              </a:rPr>
              <a:t/>
            </a:r>
            <a:br>
              <a:rPr lang="en-US"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Sign-in sheets </a:t>
            </a:r>
            <a:r>
              <a:rPr lang="en-US" sz="2400" b="0" u="sng" dirty="0">
                <a:solidFill>
                  <a:schemeClr val="tx1"/>
                </a:solidFill>
                <a:effectLst/>
                <a:latin typeface="Arial" pitchFamily="34" charset="0"/>
                <a:cs typeface="Arial" pitchFamily="34" charset="0"/>
              </a:rPr>
              <a:t>SIGNED BY THE MONITOR</a:t>
            </a: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Instructor Evaluation </a:t>
            </a:r>
            <a:r>
              <a:rPr lang="en-US" sz="2400" b="0" dirty="0">
                <a:solidFill>
                  <a:schemeClr val="tx1"/>
                </a:solidFill>
                <a:effectLst/>
                <a:latin typeface="Arial" pitchFamily="34" charset="0"/>
                <a:cs typeface="Arial" pitchFamily="34" charset="0"/>
              </a:rPr>
              <a:t>form </a:t>
            </a:r>
            <a:r>
              <a:rPr lang="en-US" sz="2400" b="0" dirty="0" smtClean="0">
                <a:solidFill>
                  <a:schemeClr val="tx1"/>
                </a:solidFill>
                <a:effectLst/>
                <a:latin typeface="Arial" pitchFamily="34" charset="0"/>
                <a:cs typeface="Arial" pitchFamily="34" charset="0"/>
              </a:rPr>
              <a:t>(filled out by monitor)</a:t>
            </a: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Administration/Logistics Feedback Form </a:t>
            </a:r>
            <a:r>
              <a:rPr lang="en-US" sz="2400" b="0" dirty="0">
                <a:solidFill>
                  <a:schemeClr val="tx1"/>
                </a:solidFill>
                <a:effectLst/>
                <a:latin typeface="Arial" pitchFamily="34" charset="0"/>
                <a:cs typeface="Arial" pitchFamily="34" charset="0"/>
              </a:rPr>
              <a:t>(filled out by </a:t>
            </a:r>
            <a:r>
              <a:rPr lang="en-US" sz="2400" b="0" dirty="0" smtClean="0">
                <a:solidFill>
                  <a:schemeClr val="tx1"/>
                </a:solidFill>
                <a:effectLst/>
                <a:latin typeface="Arial" pitchFamily="34" charset="0"/>
                <a:cs typeface="Arial" pitchFamily="34" charset="0"/>
              </a:rPr>
              <a:t>instructor &amp; association staff)</a:t>
            </a:r>
            <a:r>
              <a:rPr lang="en-US" sz="2400" b="0" dirty="0">
                <a:solidFill>
                  <a:schemeClr val="tx1"/>
                </a:solidFill>
                <a:effectLst/>
                <a:latin typeface="Arial" pitchFamily="34" charset="0"/>
                <a:cs typeface="Arial" pitchFamily="34" charset="0"/>
              </a:rPr>
              <a:t/>
            </a:r>
            <a:br>
              <a:rPr lang="en-US" sz="2400" b="0" dirty="0">
                <a:solidFill>
                  <a:schemeClr val="tx1"/>
                </a:solidFill>
                <a:effectLst/>
                <a:latin typeface="Arial" pitchFamily="34" charset="0"/>
                <a:cs typeface="Arial" pitchFamily="34" charset="0"/>
              </a:rPr>
            </a:br>
            <a:r>
              <a:rPr lang="en-US" sz="2400" b="0" dirty="0">
                <a:solidFill>
                  <a:schemeClr val="tx1"/>
                </a:solidFill>
                <a:effectLst/>
                <a:latin typeface="Arial" pitchFamily="34" charset="0"/>
                <a:cs typeface="Arial" pitchFamily="34" charset="0"/>
              </a:rPr>
              <a:t>GRI Completion Forms (if students turn them in)</a:t>
            </a:r>
            <a:br>
              <a:rPr lang="en-US" sz="2400" b="0" dirty="0">
                <a:solidFill>
                  <a:schemeClr val="tx1"/>
                </a:solidFill>
                <a:effectLst/>
                <a:latin typeface="Arial" pitchFamily="34" charset="0"/>
                <a:cs typeface="Arial" pitchFamily="34" charset="0"/>
              </a:rPr>
            </a:br>
            <a:r>
              <a:rPr lang="en-US" sz="2400" dirty="0" smtClean="0">
                <a:latin typeface="Arial" pitchFamily="34" charset="0"/>
                <a:cs typeface="Arial" pitchFamily="34" charset="0"/>
              </a:rPr>
              <a:t>Notes on any unusual circumstances such as someone is ill and must leave:</a:t>
            </a:r>
            <a:br>
              <a:rPr lang="en-US" sz="2400" dirty="0" smtClean="0">
                <a:latin typeface="Arial" pitchFamily="34" charset="0"/>
                <a:cs typeface="Arial" pitchFamily="34" charset="0"/>
              </a:rPr>
            </a:br>
            <a:r>
              <a:rPr lang="en-US" sz="2400" dirty="0" smtClean="0">
                <a:latin typeface="Arial" pitchFamily="34" charset="0"/>
                <a:cs typeface="Arial" pitchFamily="34" charset="0"/>
              </a:rPr>
              <a:t/>
            </a:r>
            <a:br>
              <a:rPr lang="en-US" sz="2400" dirty="0" smtClean="0">
                <a:latin typeface="Arial" pitchFamily="34" charset="0"/>
                <a:cs typeface="Arial" pitchFamily="34" charset="0"/>
              </a:rPr>
            </a:br>
            <a:endParaRPr lang="en-US" sz="2400" b="0" dirty="0">
              <a:solidFill>
                <a:schemeClr val="tx1"/>
              </a:solidFill>
              <a:effectLst/>
              <a:latin typeface="Arial" pitchFamily="34" charset="0"/>
              <a:cs typeface="Arial" pitchFamily="34" charset="0"/>
            </a:endParaRPr>
          </a:p>
        </p:txBody>
      </p:sp>
      <p:pic>
        <p:nvPicPr>
          <p:cNvPr id="3" name="~PP2182.WAV">
            <a:hlinkClick r:id="" action="ppaction://media"/>
          </p:cNvPr>
          <p:cNvPicPr>
            <a:picLocks noRot="1" noChangeAspect="1"/>
          </p:cNvPicPr>
          <p:nvPr>
            <a:wavAudioFile r:embed="rId1" name="~PP2182.WAV"/>
          </p:nvPr>
        </p:nvPicPr>
        <p:blipFill>
          <a:blip r:embed="rId4" cstate="print"/>
          <a:stretch>
            <a:fillRect/>
          </a:stretch>
        </p:blipFill>
        <p:spPr>
          <a:xfrm>
            <a:off x="8737600" y="6451600"/>
            <a:ext cx="304800" cy="304800"/>
          </a:xfrm>
          <a:prstGeom prst="rect">
            <a:avLst/>
          </a:prstGeom>
        </p:spPr>
      </p:pic>
    </p:spTree>
  </p:cSld>
  <p:clrMapOvr>
    <a:masterClrMapping/>
  </p:clrMapOvr>
  <p:transition advClick="0" advTm="17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solidFill>
                  <a:schemeClr val="tx1"/>
                </a:solidFill>
                <a:effectLst/>
                <a:latin typeface="Arial" pitchFamily="34" charset="0"/>
                <a:cs typeface="Arial" pitchFamily="34" charset="0"/>
              </a:rPr>
              <a:t>Instructors</a:t>
            </a:r>
            <a:r>
              <a:rPr lang="en-US" sz="5400" dirty="0" smtClean="0"/>
              <a:t/>
            </a:r>
            <a:br>
              <a:rPr lang="en-US" sz="5400" dirty="0" smtClean="0"/>
            </a:br>
            <a:r>
              <a:rPr lang="en-US" sz="5400" dirty="0" smtClean="0"/>
              <a:t> </a:t>
            </a:r>
            <a:r>
              <a:rPr lang="en-US" sz="5400" dirty="0"/>
              <a:t/>
            </a:r>
            <a:br>
              <a:rPr lang="en-US" sz="5400" dirty="0"/>
            </a:br>
            <a:r>
              <a:rPr lang="en-US" sz="2800" dirty="0"/>
              <a:t/>
            </a:r>
            <a:br>
              <a:rPr lang="en-US" sz="2800" dirty="0"/>
            </a:br>
            <a:endParaRPr lang="en-US" sz="2800" dirty="0"/>
          </a:p>
        </p:txBody>
      </p:sp>
      <p:pic>
        <p:nvPicPr>
          <p:cNvPr id="3" name="~PP352.WAV">
            <a:hlinkClick r:id="" action="ppaction://media"/>
          </p:cNvPr>
          <p:cNvPicPr>
            <a:picLocks noRot="1" noChangeAspect="1"/>
          </p:cNvPicPr>
          <p:nvPr>
            <a:wavAudioFile r:embed="rId1" name="~PP352.WAV"/>
          </p:nvPr>
        </p:nvPicPr>
        <p:blipFill>
          <a:blip r:embed="rId3" cstate="print"/>
          <a:stretch>
            <a:fillRect/>
          </a:stretch>
        </p:blipFill>
        <p:spPr>
          <a:xfrm>
            <a:off x="8737600" y="6451600"/>
            <a:ext cx="304800" cy="304800"/>
          </a:xfrm>
          <a:prstGeom prst="rect">
            <a:avLst/>
          </a:prstGeom>
        </p:spPr>
      </p:pic>
    </p:spTree>
  </p:cSld>
  <p:clrMapOvr>
    <a:masterClrMapping/>
  </p:clrMapOvr>
  <p:transition advTm="2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9924" y="533400"/>
            <a:ext cx="8199276" cy="707886"/>
          </a:xfrm>
          <a:prstGeom prst="rect">
            <a:avLst/>
          </a:prstGeom>
          <a:noFill/>
        </p:spPr>
        <p:txBody>
          <a:bodyPr wrap="square" rtlCol="0">
            <a:spAutoFit/>
          </a:bodyPr>
          <a:lstStyle/>
          <a:p>
            <a:r>
              <a:rPr lang="en-US" sz="4000" dirty="0" smtClean="0">
                <a:latin typeface="Arial" pitchFamily="34" charset="0"/>
                <a:cs typeface="Arial" pitchFamily="34" charset="0"/>
              </a:rPr>
              <a:t>We want our instructors to:</a:t>
            </a:r>
            <a:endParaRPr lang="en-US" sz="4000" dirty="0">
              <a:latin typeface="Arial" pitchFamily="34" charset="0"/>
              <a:cs typeface="Arial" pitchFamily="34" charset="0"/>
            </a:endParaRPr>
          </a:p>
        </p:txBody>
      </p:sp>
      <p:sp>
        <p:nvSpPr>
          <p:cNvPr id="6" name="TextBox 5"/>
          <p:cNvSpPr txBox="1"/>
          <p:nvPr/>
        </p:nvSpPr>
        <p:spPr>
          <a:xfrm>
            <a:off x="785326" y="1371600"/>
            <a:ext cx="7977673" cy="461665"/>
          </a:xfrm>
          <a:prstGeom prst="rect">
            <a:avLst/>
          </a:prstGeom>
          <a:noFill/>
        </p:spPr>
        <p:txBody>
          <a:bodyPr wrap="square" rtlCol="0">
            <a:spAutoFit/>
          </a:bodyPr>
          <a:lstStyle/>
          <a:p>
            <a:r>
              <a:rPr lang="en-US" sz="2400" dirty="0" smtClean="0">
                <a:latin typeface="Arial" pitchFamily="34" charset="0"/>
                <a:cs typeface="Arial" pitchFamily="34" charset="0"/>
              </a:rPr>
              <a:t>Provide current information </a:t>
            </a:r>
            <a:r>
              <a:rPr lang="en-US" sz="2400" b="1" u="sng" dirty="0" smtClean="0">
                <a:latin typeface="Arial" pitchFamily="34" charset="0"/>
                <a:cs typeface="Arial" pitchFamily="34" charset="0"/>
              </a:rPr>
              <a:t>and</a:t>
            </a:r>
            <a:r>
              <a:rPr lang="en-US" sz="2400" dirty="0" smtClean="0">
                <a:latin typeface="Arial" pitchFamily="34" charset="0"/>
                <a:cs typeface="Arial" pitchFamily="34" charset="0"/>
              </a:rPr>
              <a:t> follow the outline</a:t>
            </a:r>
            <a:endParaRPr lang="en-US" sz="2400" dirty="0">
              <a:latin typeface="Arial" pitchFamily="34" charset="0"/>
              <a:cs typeface="Arial" pitchFamily="34" charset="0"/>
            </a:endParaRPr>
          </a:p>
        </p:txBody>
      </p:sp>
      <p:sp>
        <p:nvSpPr>
          <p:cNvPr id="7" name="TextBox 6"/>
          <p:cNvSpPr txBox="1"/>
          <p:nvPr/>
        </p:nvSpPr>
        <p:spPr>
          <a:xfrm>
            <a:off x="762000" y="1981200"/>
            <a:ext cx="7239000" cy="461665"/>
          </a:xfrm>
          <a:prstGeom prst="rect">
            <a:avLst/>
          </a:prstGeom>
          <a:noFill/>
        </p:spPr>
        <p:txBody>
          <a:bodyPr wrap="square" rtlCol="0">
            <a:spAutoFit/>
          </a:bodyPr>
          <a:lstStyle/>
          <a:p>
            <a:r>
              <a:rPr lang="en-US" sz="2400" dirty="0" smtClean="0">
                <a:latin typeface="Arial" pitchFamily="34" charset="0"/>
                <a:cs typeface="Arial" pitchFamily="34" charset="0"/>
              </a:rPr>
              <a:t>Clearly identify opinions as the instructor’s opinions</a:t>
            </a:r>
            <a:endParaRPr lang="en-US" sz="2400" dirty="0">
              <a:latin typeface="Arial" pitchFamily="34" charset="0"/>
              <a:cs typeface="Arial" pitchFamily="34" charset="0"/>
            </a:endParaRPr>
          </a:p>
        </p:txBody>
      </p:sp>
      <p:sp>
        <p:nvSpPr>
          <p:cNvPr id="8" name="TextBox 7"/>
          <p:cNvSpPr txBox="1"/>
          <p:nvPr/>
        </p:nvSpPr>
        <p:spPr>
          <a:xfrm>
            <a:off x="838200" y="2819400"/>
            <a:ext cx="7312867" cy="830997"/>
          </a:xfrm>
          <a:prstGeom prst="rect">
            <a:avLst/>
          </a:prstGeom>
          <a:noFill/>
        </p:spPr>
        <p:txBody>
          <a:bodyPr wrap="square" rtlCol="0">
            <a:spAutoFit/>
          </a:bodyPr>
          <a:lstStyle/>
          <a:p>
            <a:r>
              <a:rPr lang="en-US" sz="2400" dirty="0" smtClean="0">
                <a:latin typeface="Arial" pitchFamily="34" charset="0"/>
                <a:cs typeface="Arial" pitchFamily="34" charset="0"/>
              </a:rPr>
              <a:t>Build a foundation for each major element of a subject</a:t>
            </a:r>
            <a:endParaRPr lang="en-US" sz="2400" dirty="0">
              <a:latin typeface="Arial" pitchFamily="34" charset="0"/>
              <a:cs typeface="Arial" pitchFamily="34" charset="0"/>
            </a:endParaRPr>
          </a:p>
        </p:txBody>
      </p:sp>
      <p:sp>
        <p:nvSpPr>
          <p:cNvPr id="9" name="TextBox 8"/>
          <p:cNvSpPr txBox="1"/>
          <p:nvPr/>
        </p:nvSpPr>
        <p:spPr>
          <a:xfrm>
            <a:off x="768998" y="3886200"/>
            <a:ext cx="7460602" cy="461665"/>
          </a:xfrm>
          <a:prstGeom prst="rect">
            <a:avLst/>
          </a:prstGeom>
          <a:noFill/>
        </p:spPr>
        <p:txBody>
          <a:bodyPr wrap="square" rtlCol="0">
            <a:spAutoFit/>
          </a:bodyPr>
          <a:lstStyle/>
          <a:p>
            <a:r>
              <a:rPr lang="en-US" sz="2400" dirty="0" smtClean="0">
                <a:latin typeface="Arial" pitchFamily="34" charset="0"/>
                <a:cs typeface="Arial" pitchFamily="34" charset="0"/>
              </a:rPr>
              <a:t>Deal with all key elements of a subject</a:t>
            </a:r>
            <a:endParaRPr lang="en-US" sz="2400" dirty="0">
              <a:latin typeface="Arial" pitchFamily="34" charset="0"/>
              <a:cs typeface="Arial" pitchFamily="34" charset="0"/>
            </a:endParaRPr>
          </a:p>
        </p:txBody>
      </p:sp>
      <p:sp>
        <p:nvSpPr>
          <p:cNvPr id="10" name="TextBox 9"/>
          <p:cNvSpPr txBox="1"/>
          <p:nvPr/>
        </p:nvSpPr>
        <p:spPr>
          <a:xfrm>
            <a:off x="762000" y="4267200"/>
            <a:ext cx="7239000" cy="461665"/>
          </a:xfrm>
          <a:prstGeom prst="rect">
            <a:avLst/>
          </a:prstGeom>
          <a:noFill/>
        </p:spPr>
        <p:txBody>
          <a:bodyPr wrap="square" rtlCol="0">
            <a:spAutoFit/>
          </a:bodyPr>
          <a:lstStyle/>
          <a:p>
            <a:r>
              <a:rPr lang="en-US" sz="2400" dirty="0" smtClean="0">
                <a:latin typeface="Arial" pitchFamily="34" charset="0"/>
                <a:cs typeface="Arial" pitchFamily="34" charset="0"/>
              </a:rPr>
              <a:t>Cover the material adequately in the allotted time</a:t>
            </a:r>
            <a:endParaRPr lang="en-US" sz="2400" dirty="0">
              <a:latin typeface="Arial" pitchFamily="34" charset="0"/>
              <a:cs typeface="Arial" pitchFamily="34" charset="0"/>
            </a:endParaRPr>
          </a:p>
        </p:txBody>
      </p:sp>
      <p:sp>
        <p:nvSpPr>
          <p:cNvPr id="11" name="TextBox 10"/>
          <p:cNvSpPr txBox="1"/>
          <p:nvPr/>
        </p:nvSpPr>
        <p:spPr>
          <a:xfrm>
            <a:off x="762000" y="5105400"/>
            <a:ext cx="7086600" cy="830997"/>
          </a:xfrm>
          <a:prstGeom prst="rect">
            <a:avLst/>
          </a:prstGeom>
          <a:noFill/>
        </p:spPr>
        <p:txBody>
          <a:bodyPr wrap="square" rtlCol="0">
            <a:spAutoFit/>
          </a:bodyPr>
          <a:lstStyle/>
          <a:p>
            <a:r>
              <a:rPr lang="en-US" sz="2400" dirty="0" smtClean="0">
                <a:latin typeface="Arial" pitchFamily="34" charset="0"/>
                <a:cs typeface="Arial" pitchFamily="34" charset="0"/>
              </a:rPr>
              <a:t>Be informed enough to handle a variety of questions on the subject</a:t>
            </a:r>
            <a:endParaRPr lang="en-US" sz="2400" dirty="0">
              <a:latin typeface="Arial" pitchFamily="34" charset="0"/>
              <a:cs typeface="Arial" pitchFamily="34" charset="0"/>
            </a:endParaRPr>
          </a:p>
        </p:txBody>
      </p:sp>
      <p:pic>
        <p:nvPicPr>
          <p:cNvPr id="14" name="~PP514.WAV">
            <a:hlinkClick r:id="" action="ppaction://media"/>
          </p:cNvPr>
          <p:cNvPicPr>
            <a:picLocks noRot="1" noChangeAspect="1"/>
          </p:cNvPicPr>
          <p:nvPr>
            <a:wavAudioFile r:embed="rId2" name="~PP514.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Tm="237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6" grpId="0"/>
      <p:bldP spid="7" grpId="0"/>
      <p:bldP spid="8" grpId="0"/>
      <p:bldP spid="9"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371600"/>
            <a:ext cx="7696200" cy="461665"/>
          </a:xfrm>
          <a:prstGeom prst="rect">
            <a:avLst/>
          </a:prstGeom>
          <a:noFill/>
        </p:spPr>
        <p:txBody>
          <a:bodyPr wrap="square" rtlCol="0">
            <a:spAutoFit/>
          </a:bodyPr>
          <a:lstStyle/>
          <a:p>
            <a:r>
              <a:rPr lang="en-US" sz="2400" dirty="0" smtClean="0">
                <a:latin typeface="Arial" pitchFamily="34" charset="0"/>
                <a:cs typeface="Arial" pitchFamily="34" charset="0"/>
              </a:rPr>
              <a:t>Encourage questions and involvement</a:t>
            </a:r>
            <a:endParaRPr lang="en-US" sz="2400" dirty="0">
              <a:latin typeface="Arial" pitchFamily="34" charset="0"/>
              <a:cs typeface="Arial" pitchFamily="34" charset="0"/>
            </a:endParaRPr>
          </a:p>
        </p:txBody>
      </p:sp>
      <p:sp>
        <p:nvSpPr>
          <p:cNvPr id="7" name="TextBox 6"/>
          <p:cNvSpPr txBox="1"/>
          <p:nvPr/>
        </p:nvSpPr>
        <p:spPr>
          <a:xfrm>
            <a:off x="825012" y="1981200"/>
            <a:ext cx="7252188" cy="461665"/>
          </a:xfrm>
          <a:prstGeom prst="rect">
            <a:avLst/>
          </a:prstGeom>
          <a:noFill/>
        </p:spPr>
        <p:txBody>
          <a:bodyPr wrap="square" rtlCol="0">
            <a:spAutoFit/>
          </a:bodyPr>
          <a:lstStyle/>
          <a:p>
            <a:r>
              <a:rPr lang="en-US" sz="2400" dirty="0" smtClean="0">
                <a:latin typeface="Arial" pitchFamily="34" charset="0"/>
                <a:cs typeface="Arial" pitchFamily="34" charset="0"/>
              </a:rPr>
              <a:t>Involve learners in the learning process</a:t>
            </a:r>
            <a:endParaRPr lang="en-US" sz="2400" dirty="0">
              <a:latin typeface="Arial" pitchFamily="34" charset="0"/>
              <a:cs typeface="Arial" pitchFamily="34" charset="0"/>
            </a:endParaRPr>
          </a:p>
        </p:txBody>
      </p:sp>
      <p:sp>
        <p:nvSpPr>
          <p:cNvPr id="8" name="TextBox 7"/>
          <p:cNvSpPr txBox="1"/>
          <p:nvPr/>
        </p:nvSpPr>
        <p:spPr>
          <a:xfrm>
            <a:off x="827210" y="2743200"/>
            <a:ext cx="7326190" cy="461665"/>
          </a:xfrm>
          <a:prstGeom prst="rect">
            <a:avLst/>
          </a:prstGeom>
          <a:noFill/>
        </p:spPr>
        <p:txBody>
          <a:bodyPr wrap="square" rtlCol="0">
            <a:spAutoFit/>
          </a:bodyPr>
          <a:lstStyle/>
          <a:p>
            <a:r>
              <a:rPr lang="en-US" sz="2400" dirty="0" smtClean="0">
                <a:latin typeface="Arial" pitchFamily="34" charset="0"/>
                <a:cs typeface="Arial" pitchFamily="34" charset="0"/>
              </a:rPr>
              <a:t>Use a variety of teaching methods</a:t>
            </a:r>
            <a:endParaRPr lang="en-US" sz="2400" dirty="0">
              <a:latin typeface="Arial" pitchFamily="34" charset="0"/>
              <a:cs typeface="Arial" pitchFamily="34" charset="0"/>
            </a:endParaRPr>
          </a:p>
        </p:txBody>
      </p:sp>
      <p:sp>
        <p:nvSpPr>
          <p:cNvPr id="9" name="TextBox 8"/>
          <p:cNvSpPr txBox="1"/>
          <p:nvPr/>
        </p:nvSpPr>
        <p:spPr>
          <a:xfrm>
            <a:off x="831606" y="3505200"/>
            <a:ext cx="7474194" cy="461665"/>
          </a:xfrm>
          <a:prstGeom prst="rect">
            <a:avLst/>
          </a:prstGeom>
          <a:noFill/>
        </p:spPr>
        <p:txBody>
          <a:bodyPr wrap="square" rtlCol="0">
            <a:spAutoFit/>
          </a:bodyPr>
          <a:lstStyle/>
          <a:p>
            <a:r>
              <a:rPr lang="en-US" sz="2400" dirty="0" smtClean="0">
                <a:latin typeface="Arial" pitchFamily="34" charset="0"/>
                <a:cs typeface="Arial" pitchFamily="34" charset="0"/>
              </a:rPr>
              <a:t>Provide current and relevant material</a:t>
            </a:r>
            <a:endParaRPr lang="en-US" sz="2400" dirty="0">
              <a:latin typeface="Arial" pitchFamily="34" charset="0"/>
              <a:cs typeface="Arial" pitchFamily="34" charset="0"/>
            </a:endParaRPr>
          </a:p>
        </p:txBody>
      </p:sp>
      <p:sp>
        <p:nvSpPr>
          <p:cNvPr id="10" name="TextBox 9"/>
          <p:cNvSpPr txBox="1"/>
          <p:nvPr/>
        </p:nvSpPr>
        <p:spPr>
          <a:xfrm>
            <a:off x="825012" y="4191000"/>
            <a:ext cx="7252188" cy="461665"/>
          </a:xfrm>
          <a:prstGeom prst="rect">
            <a:avLst/>
          </a:prstGeom>
          <a:noFill/>
        </p:spPr>
        <p:txBody>
          <a:bodyPr wrap="square" rtlCol="0">
            <a:spAutoFit/>
          </a:bodyPr>
          <a:lstStyle/>
          <a:p>
            <a:r>
              <a:rPr lang="en-US" sz="2400" dirty="0" smtClean="0">
                <a:latin typeface="Arial" pitchFamily="34" charset="0"/>
                <a:cs typeface="Arial" pitchFamily="34" charset="0"/>
              </a:rPr>
              <a:t>Follow the prepared outline</a:t>
            </a:r>
            <a:endParaRPr lang="en-US" sz="2400" dirty="0">
              <a:latin typeface="Arial" pitchFamily="34" charset="0"/>
              <a:cs typeface="Arial" pitchFamily="34" charset="0"/>
            </a:endParaRPr>
          </a:p>
        </p:txBody>
      </p:sp>
      <p:sp>
        <p:nvSpPr>
          <p:cNvPr id="11" name="TextBox 10"/>
          <p:cNvSpPr txBox="1"/>
          <p:nvPr/>
        </p:nvSpPr>
        <p:spPr>
          <a:xfrm>
            <a:off x="838200" y="5029200"/>
            <a:ext cx="7086600" cy="461665"/>
          </a:xfrm>
          <a:prstGeom prst="rect">
            <a:avLst/>
          </a:prstGeom>
          <a:noFill/>
        </p:spPr>
        <p:txBody>
          <a:bodyPr wrap="square" rtlCol="0">
            <a:spAutoFit/>
          </a:bodyPr>
          <a:lstStyle/>
          <a:p>
            <a:r>
              <a:rPr lang="en-US" sz="2400" dirty="0" smtClean="0">
                <a:latin typeface="Arial" pitchFamily="34" charset="0"/>
                <a:cs typeface="Arial" pitchFamily="34" charset="0"/>
              </a:rPr>
              <a:t>Be positive toward the subject matter</a:t>
            </a:r>
            <a:endParaRPr lang="en-US" sz="2400" dirty="0">
              <a:latin typeface="Arial" pitchFamily="34" charset="0"/>
              <a:cs typeface="Arial" pitchFamily="34" charset="0"/>
            </a:endParaRPr>
          </a:p>
        </p:txBody>
      </p:sp>
      <p:pic>
        <p:nvPicPr>
          <p:cNvPr id="12" name="~PP1895.WAV">
            <a:hlinkClick r:id="" action="ppaction://media"/>
          </p:cNvPr>
          <p:cNvPicPr>
            <a:picLocks noRot="1" noChangeAspect="1"/>
          </p:cNvPicPr>
          <p:nvPr>
            <a:wavAudioFile r:embed="rId2" name="~PP1895.WAV"/>
          </p:nvPr>
        </p:nvPicPr>
        <p:blipFill>
          <a:blip r:embed="rId5" cstate="print"/>
          <a:stretch>
            <a:fillRect/>
          </a:stretch>
        </p:blipFill>
        <p:spPr>
          <a:xfrm>
            <a:off x="8737600" y="6451600"/>
            <a:ext cx="304800" cy="304800"/>
          </a:xfrm>
          <a:prstGeom prst="rect">
            <a:avLst/>
          </a:prstGeom>
        </p:spPr>
      </p:pic>
    </p:spTree>
    <p:custDataLst>
      <p:tags r:id="rId1"/>
    </p:custDataLst>
  </p:cSld>
  <p:clrMapOvr>
    <a:masterClrMapping/>
  </p:clrMapOvr>
  <p:transition advTm="19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6" grpId="0"/>
      <p:bldP spid="7" grpId="0"/>
      <p:bldP spid="8" grpId="0"/>
      <p:bldP spid="9" grpId="0"/>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00200"/>
            <a:ext cx="8001000" cy="4525963"/>
          </a:xfrm>
        </p:spPr>
        <p:txBody>
          <a:bodyPr>
            <a:normAutofit fontScale="92500" lnSpcReduction="20000"/>
          </a:bodyPr>
          <a:lstStyle/>
          <a:p>
            <a:pPr>
              <a:buNone/>
            </a:pPr>
            <a:r>
              <a:rPr lang="en-US" b="1" dirty="0" smtClean="0"/>
              <a:t>Baby Boomers:</a:t>
            </a:r>
          </a:p>
          <a:p>
            <a:pPr>
              <a:buNone/>
            </a:pPr>
            <a:r>
              <a:rPr lang="en-US" dirty="0" smtClean="0"/>
              <a:t>Involve them – draw on their experience</a:t>
            </a:r>
          </a:p>
          <a:p>
            <a:pPr>
              <a:buNone/>
            </a:pPr>
            <a:endParaRPr lang="en-US" dirty="0" smtClean="0"/>
          </a:p>
          <a:p>
            <a:pPr>
              <a:buNone/>
            </a:pPr>
            <a:r>
              <a:rPr lang="en-US" b="1" dirty="0" smtClean="0"/>
              <a:t>Generation X:</a:t>
            </a:r>
          </a:p>
          <a:p>
            <a:pPr>
              <a:buNone/>
            </a:pPr>
            <a:r>
              <a:rPr lang="en-US" dirty="0" smtClean="0"/>
              <a:t>Use diverse methods, validate why student should know the information – how can they apply it</a:t>
            </a:r>
          </a:p>
          <a:p>
            <a:pPr>
              <a:buNone/>
            </a:pPr>
            <a:endParaRPr lang="en-US" dirty="0" smtClean="0"/>
          </a:p>
          <a:p>
            <a:pPr>
              <a:buNone/>
            </a:pPr>
            <a:r>
              <a:rPr lang="en-US" b="1" dirty="0" smtClean="0"/>
              <a:t>Generation Y:</a:t>
            </a:r>
          </a:p>
          <a:p>
            <a:pPr>
              <a:buNone/>
            </a:pPr>
            <a:r>
              <a:rPr lang="en-US" dirty="0" smtClean="0"/>
              <a:t>Challenge them, engage them, inspire them, show the relevancy</a:t>
            </a:r>
            <a:endParaRPr lang="en-US" dirty="0"/>
          </a:p>
        </p:txBody>
      </p:sp>
      <p:sp>
        <p:nvSpPr>
          <p:cNvPr id="3" name="Title 2"/>
          <p:cNvSpPr>
            <a:spLocks noGrp="1"/>
          </p:cNvSpPr>
          <p:nvPr>
            <p:ph type="title"/>
          </p:nvPr>
        </p:nvSpPr>
        <p:spPr/>
        <p:txBody>
          <a:bodyPr/>
          <a:lstStyle/>
          <a:p>
            <a:r>
              <a:rPr lang="en-US" dirty="0" smtClean="0">
                <a:solidFill>
                  <a:schemeClr val="tx1"/>
                </a:solidFill>
                <a:effectLst/>
              </a:rPr>
              <a:t>Teaching to the generations</a:t>
            </a:r>
            <a:endParaRPr lang="en-US" dirty="0">
              <a:solidFill>
                <a:schemeClr val="tx1"/>
              </a:solidFill>
              <a:effectLst/>
            </a:endParaRPr>
          </a:p>
        </p:txBody>
      </p:sp>
      <p:pic>
        <p:nvPicPr>
          <p:cNvPr id="5" name="~PP2071.WAV">
            <a:hlinkClick r:id="" action="ppaction://media"/>
          </p:cNvPr>
          <p:cNvPicPr>
            <a:picLocks noRot="1" noChangeAspect="1"/>
          </p:cNvPicPr>
          <p:nvPr>
            <a:wavAudioFile r:embed="rId1" name="~PP2071.WAV"/>
          </p:nvPr>
        </p:nvPicPr>
        <p:blipFill>
          <a:blip r:embed="rId4" cstate="print"/>
          <a:stretch>
            <a:fillRect/>
          </a:stretch>
        </p:blipFill>
        <p:spPr>
          <a:xfrm>
            <a:off x="8737600" y="6451600"/>
            <a:ext cx="304800" cy="304800"/>
          </a:xfrm>
          <a:prstGeom prst="rect">
            <a:avLst/>
          </a:prstGeom>
        </p:spPr>
      </p:pic>
    </p:spTree>
  </p:cSld>
  <p:clrMapOvr>
    <a:masterClrMapping/>
  </p:clrMapOvr>
  <p:transition advClick="0" advTm="27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09600" y="533400"/>
            <a:ext cx="7696200" cy="4876800"/>
          </a:xfrm>
        </p:spPr>
        <p:txBody>
          <a:bodyPr>
            <a:normAutofit/>
          </a:bodyPr>
          <a:lstStyle/>
          <a:p>
            <a:pPr algn="ctr"/>
            <a:r>
              <a:rPr lang="en-US" sz="2400" b="0" dirty="0" smtClean="0">
                <a:solidFill>
                  <a:schemeClr val="tx1"/>
                </a:solidFill>
                <a:effectLst/>
                <a:latin typeface="Arial" pitchFamily="34" charset="0"/>
                <a:cs typeface="Arial" pitchFamily="34" charset="0"/>
              </a:rPr>
              <a:t>The more learners are actively engaged in the learning process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(discussing, writing, imitating, questioning, practicing, doing,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and the like), </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the more they are able to remember!</a:t>
            </a:r>
            <a:endParaRPr lang="en-US" sz="2400" b="0" dirty="0">
              <a:solidFill>
                <a:schemeClr val="tx1"/>
              </a:solidFill>
              <a:effectLst/>
              <a:latin typeface="Arial" pitchFamily="34" charset="0"/>
              <a:cs typeface="Arial" pitchFamily="34" charset="0"/>
            </a:endParaRPr>
          </a:p>
        </p:txBody>
      </p:sp>
      <p:sp>
        <p:nvSpPr>
          <p:cNvPr id="199688" name="Text Box 8"/>
          <p:cNvSpPr txBox="1">
            <a:spLocks noChangeArrowheads="1"/>
          </p:cNvSpPr>
          <p:nvPr/>
        </p:nvSpPr>
        <p:spPr bwMode="auto">
          <a:xfrm>
            <a:off x="609600" y="4114800"/>
            <a:ext cx="2133600" cy="366713"/>
          </a:xfrm>
          <a:prstGeom prst="rect">
            <a:avLst/>
          </a:prstGeom>
          <a:noFill/>
          <a:ln w="9525">
            <a:noFill/>
            <a:miter lim="800000"/>
            <a:headEnd/>
            <a:tailEnd/>
          </a:ln>
          <a:effectLst/>
        </p:spPr>
        <p:txBody>
          <a:bodyPr>
            <a:spAutoFit/>
          </a:bodyPr>
          <a:lstStyle/>
          <a:p>
            <a:pPr>
              <a:spcBef>
                <a:spcPct val="50000"/>
              </a:spcBef>
            </a:pPr>
            <a:endParaRPr lang="en-US" dirty="0"/>
          </a:p>
        </p:txBody>
      </p:sp>
      <p:pic>
        <p:nvPicPr>
          <p:cNvPr id="4" name="~PP1129.WAV">
            <a:hlinkClick r:id="" action="ppaction://media"/>
          </p:cNvPr>
          <p:cNvPicPr>
            <a:picLocks noRot="1" noChangeAspect="1"/>
          </p:cNvPicPr>
          <p:nvPr>
            <a:wavAudioFile r:embed="rId1" name="~PP1129.WAV"/>
          </p:nvPr>
        </p:nvPicPr>
        <p:blipFill>
          <a:blip r:embed="rId4" cstate="print"/>
          <a:stretch>
            <a:fillRect/>
          </a:stretch>
        </p:blipFill>
        <p:spPr>
          <a:xfrm>
            <a:off x="8737600" y="6451600"/>
            <a:ext cx="304800" cy="304800"/>
          </a:xfrm>
          <a:prstGeom prst="rect">
            <a:avLst/>
          </a:prstGeom>
        </p:spPr>
      </p:pic>
    </p:spTree>
  </p:cSld>
  <p:clrMapOvr>
    <a:masterClrMapping/>
  </p:clrMapOvr>
  <p:transition advTm="7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762000" y="990600"/>
            <a:ext cx="7848600" cy="4724400"/>
          </a:xfrm>
        </p:spPr>
        <p:txBody>
          <a:bodyPr>
            <a:normAutofit/>
          </a:bodyPr>
          <a:lstStyle/>
          <a:p>
            <a:r>
              <a:rPr lang="en-US" sz="2400" b="0" dirty="0" smtClean="0">
                <a:solidFill>
                  <a:schemeClr val="tx1"/>
                </a:solidFill>
                <a:effectLst/>
                <a:latin typeface="Arial" pitchFamily="34" charset="0"/>
                <a:cs typeface="Arial" pitchFamily="34" charset="0"/>
              </a:rPr>
              <a:t>Probably the most significant characteristic of adult learners – and the characteristic</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that separates the adult learner from children – is the adult’s need and desire to see the real-world relevance (of what’s being taught) to his or her life.</a:t>
            </a:r>
            <a:br>
              <a:rPr lang="en-US" sz="24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
            </a:r>
            <a:br>
              <a:rPr lang="en-US" sz="2400" b="0" dirty="0" smtClean="0">
                <a:solidFill>
                  <a:schemeClr val="tx1"/>
                </a:solidFill>
                <a:effectLst/>
                <a:latin typeface="Arial" pitchFamily="34" charset="0"/>
                <a:cs typeface="Arial" pitchFamily="34" charset="0"/>
              </a:rPr>
            </a:br>
            <a:endParaRPr lang="en-US" sz="2400" b="0" dirty="0">
              <a:solidFill>
                <a:schemeClr val="tx1"/>
              </a:solidFill>
              <a:effectLst/>
              <a:latin typeface="Arial" pitchFamily="34" charset="0"/>
              <a:cs typeface="Arial" pitchFamily="34" charset="0"/>
            </a:endParaRPr>
          </a:p>
        </p:txBody>
      </p:sp>
      <p:pic>
        <p:nvPicPr>
          <p:cNvPr id="6" name="~PP3390.WAV">
            <a:hlinkClick r:id="" action="ppaction://media"/>
          </p:cNvPr>
          <p:cNvPicPr>
            <a:picLocks noRot="1" noChangeAspect="1"/>
          </p:cNvPicPr>
          <p:nvPr>
            <a:wavAudioFile r:embed="rId2" name="~PP3390.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Tm="14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04482"/>
                                        </p:tgtEl>
                                        <p:attrNameLst>
                                          <p:attrName>style.visibility</p:attrName>
                                        </p:attrNameLst>
                                      </p:cBhvr>
                                      <p:to>
                                        <p:strVal val="visible"/>
                                      </p:to>
                                    </p:set>
                                    <p:anim calcmode="lin" valueType="num">
                                      <p:cBhvr additive="base">
                                        <p:cTn id="11" dur="500" fill="hold"/>
                                        <p:tgtEl>
                                          <p:spTgt spid="404482"/>
                                        </p:tgtEl>
                                        <p:attrNameLst>
                                          <p:attrName>ppt_x</p:attrName>
                                        </p:attrNameLst>
                                      </p:cBhvr>
                                      <p:tavLst>
                                        <p:tav tm="0">
                                          <p:val>
                                            <p:strVal val="0-#ppt_w/2"/>
                                          </p:val>
                                        </p:tav>
                                        <p:tav tm="100000">
                                          <p:val>
                                            <p:strVal val="#ppt_x"/>
                                          </p:val>
                                        </p:tav>
                                      </p:tavLst>
                                    </p:anim>
                                    <p:anim calcmode="lin" valueType="num">
                                      <p:cBhvr additive="base">
                                        <p:cTn id="12" dur="500" fill="hold"/>
                                        <p:tgtEl>
                                          <p:spTgt spid="4044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044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719072">
            <a:normAutofit/>
          </a:bodyPr>
          <a:lstStyle/>
          <a:p>
            <a:pPr algn="l"/>
            <a:r>
              <a:rPr lang="en-US" dirty="0" smtClean="0"/>
              <a:t>The New Curriculum</a:t>
            </a:r>
            <a:endParaRPr lang="en-US"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990600" y="1905000"/>
            <a:ext cx="7620000" cy="2831544"/>
          </a:xfrm>
          <a:prstGeom prst="rect">
            <a:avLst/>
          </a:prstGeom>
          <a:noFill/>
        </p:spPr>
        <p:txBody>
          <a:bodyPr wrap="square" rtlCol="0">
            <a:spAutoFit/>
          </a:bodyPr>
          <a:lstStyle/>
          <a:p>
            <a:endParaRPr lang="en-US" sz="3200" dirty="0"/>
          </a:p>
          <a:p>
            <a:r>
              <a:rPr lang="en-US" sz="2400" dirty="0" smtClean="0"/>
              <a:t>Curriculum is broken into two focus areas:  </a:t>
            </a:r>
          </a:p>
          <a:p>
            <a:r>
              <a:rPr lang="en-US" sz="2400" dirty="0" smtClean="0"/>
              <a:t>Skill Building </a:t>
            </a:r>
          </a:p>
          <a:p>
            <a:r>
              <a:rPr lang="en-US" sz="2400" dirty="0" smtClean="0"/>
              <a:t>and </a:t>
            </a:r>
          </a:p>
          <a:p>
            <a:r>
              <a:rPr lang="en-US" sz="2400" dirty="0" smtClean="0"/>
              <a:t>Risk Management</a:t>
            </a:r>
          </a:p>
          <a:p>
            <a:endParaRPr lang="en-US" sz="3200" dirty="0"/>
          </a:p>
          <a:p>
            <a:endParaRPr lang="en-US" dirty="0"/>
          </a:p>
        </p:txBody>
      </p:sp>
      <p:sp>
        <p:nvSpPr>
          <p:cNvPr id="7" name="Content Placeholder 6"/>
          <p:cNvSpPr>
            <a:spLocks noGrp="1"/>
          </p:cNvSpPr>
          <p:nvPr>
            <p:ph idx="1"/>
          </p:nvPr>
        </p:nvSpPr>
        <p:spPr/>
        <p:txBody>
          <a:bodyPr/>
          <a:lstStyle/>
          <a:p>
            <a:endParaRPr lang="en-US"/>
          </a:p>
        </p:txBody>
      </p:sp>
      <p:pic>
        <p:nvPicPr>
          <p:cNvPr id="9" name="~PP3588.WAV">
            <a:hlinkClick r:id="" action="ppaction://media"/>
          </p:cNvPr>
          <p:cNvPicPr>
            <a:picLocks noRot="1" noChangeAspect="1"/>
          </p:cNvPicPr>
          <p:nvPr>
            <a:wavAudioFile r:embed="rId1" name="~PP3588.WAV"/>
          </p:nvPr>
        </p:nvPicPr>
        <p:blipFill>
          <a:blip r:embed="rId4" cstate="print"/>
          <a:stretch>
            <a:fillRect/>
          </a:stretch>
        </p:blipFill>
        <p:spPr>
          <a:xfrm>
            <a:off x="8737600" y="6451600"/>
            <a:ext cx="304800" cy="304800"/>
          </a:xfrm>
          <a:prstGeom prst="rect">
            <a:avLst/>
          </a:prstGeom>
        </p:spPr>
      </p:pic>
    </p:spTree>
  </p:cSld>
  <p:clrMapOvr>
    <a:masterClrMapping/>
  </p:clrMapOvr>
  <p:transition advClick="0" advTm="6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a:solidFill>
                  <a:schemeClr val="tx1"/>
                </a:solidFill>
                <a:effectLst/>
                <a:latin typeface="Arial" pitchFamily="34" charset="0"/>
                <a:cs typeface="Arial" pitchFamily="34" charset="0"/>
              </a:rPr>
              <a:t>Common Challenges You May Face</a:t>
            </a:r>
            <a:r>
              <a:rPr lang="en-US" sz="5400" dirty="0"/>
              <a:t/>
            </a:r>
            <a:br>
              <a:rPr lang="en-US" sz="5400" dirty="0"/>
            </a:br>
            <a:r>
              <a:rPr lang="en-US" sz="2800" dirty="0"/>
              <a:t/>
            </a:r>
            <a:br>
              <a:rPr lang="en-US" sz="2800" dirty="0"/>
            </a:br>
            <a:endParaRPr lang="en-US" sz="2800" dirty="0"/>
          </a:p>
        </p:txBody>
      </p:sp>
      <p:pic>
        <p:nvPicPr>
          <p:cNvPr id="3" name="~PP581.WAV">
            <a:hlinkClick r:id="" action="ppaction://media"/>
          </p:cNvPr>
          <p:cNvPicPr>
            <a:picLocks noRot="1" noChangeAspect="1"/>
          </p:cNvPicPr>
          <p:nvPr>
            <a:wavAudioFile r:embed="rId1" name="~PP581.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5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457200"/>
            <a:ext cx="77724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Getting students back in class after each break.</a:t>
            </a: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4" name="TextBox 3"/>
          <p:cNvSpPr txBox="1"/>
          <p:nvPr/>
        </p:nvSpPr>
        <p:spPr>
          <a:xfrm>
            <a:off x="685800" y="3048000"/>
            <a:ext cx="7772400" cy="2308324"/>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pPr marL="457200" indent="-457200">
              <a:buFont typeface="Arial" panose="020B0604020202020204" pitchFamily="34" charset="0"/>
              <a:buChar char="•"/>
            </a:pPr>
            <a:r>
              <a:rPr lang="en-US" sz="2800" dirty="0" smtClean="0">
                <a:latin typeface="Arial" pitchFamily="34" charset="0"/>
                <a:cs typeface="Arial" pitchFamily="34" charset="0"/>
              </a:rPr>
              <a:t>flick the lights on and off if your room allows</a:t>
            </a:r>
            <a:br>
              <a:rPr lang="en-US" sz="2800" dirty="0" smtClean="0">
                <a:latin typeface="Arial" pitchFamily="34" charset="0"/>
                <a:cs typeface="Arial" pitchFamily="34" charset="0"/>
              </a:rPr>
            </a:br>
            <a:r>
              <a:rPr lang="en-US" sz="2800" dirty="0" smtClean="0">
                <a:latin typeface="Arial" pitchFamily="34" charset="0"/>
                <a:cs typeface="Arial" pitchFamily="34" charset="0"/>
              </a:rPr>
              <a:t>ring a bell</a:t>
            </a:r>
          </a:p>
          <a:p>
            <a:pPr marL="457200" indent="-457200">
              <a:buFont typeface="Arial" panose="020B0604020202020204" pitchFamily="34" charset="0"/>
              <a:buChar char="•"/>
            </a:pPr>
            <a:r>
              <a:rPr lang="en-US" sz="2800" dirty="0" smtClean="0">
                <a:latin typeface="Arial" pitchFamily="34" charset="0"/>
                <a:cs typeface="Arial" pitchFamily="34" charset="0"/>
              </a:rPr>
              <a:t>play music during the break and turn off </a:t>
            </a:r>
          </a:p>
          <a:p>
            <a:pPr marL="457200" indent="-457200">
              <a:buFont typeface="Arial" panose="020B0604020202020204" pitchFamily="34" charset="0"/>
              <a:buChar char="•"/>
            </a:pPr>
            <a:r>
              <a:rPr lang="en-US" sz="2800" dirty="0" smtClean="0">
                <a:latin typeface="Arial" pitchFamily="34" charset="0"/>
                <a:cs typeface="Arial" pitchFamily="34" charset="0"/>
              </a:rPr>
              <a:t>when class is starting back up</a:t>
            </a:r>
            <a:endParaRPr lang="en-US" sz="2800" b="1" dirty="0" smtClean="0">
              <a:solidFill>
                <a:schemeClr val="tx2"/>
              </a:solidFill>
              <a:latin typeface="Arial" pitchFamily="34" charset="0"/>
              <a:ea typeface="+mj-ea"/>
              <a:cs typeface="Arial" pitchFamily="34" charset="0"/>
            </a:endParaRPr>
          </a:p>
        </p:txBody>
      </p:sp>
      <p:pic>
        <p:nvPicPr>
          <p:cNvPr id="6" name="~PP1016.WAV">
            <a:hlinkClick r:id="" action="ppaction://media"/>
          </p:cNvPr>
          <p:cNvPicPr>
            <a:picLocks noRot="1" noChangeAspect="1"/>
          </p:cNvPicPr>
          <p:nvPr>
            <a:wavAudioFile r:embed="rId2" name="~PP1016.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6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838200" y="609600"/>
            <a:ext cx="79248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Class started late due to length of registration had problems with the flow of sign-in sheet.</a:t>
            </a:r>
            <a:endParaRPr kumimoji="0" lang="en-US" sz="2800" b="1" i="0" u="none" strike="noStrike" kern="1200" cap="none" spc="0" normalizeH="0" baseline="0" noProof="0" dirty="0">
              <a:ln>
                <a:noFill/>
              </a:ln>
              <a:uLnTx/>
              <a:uFillTx/>
              <a:latin typeface="Arial" pitchFamily="34" charset="0"/>
              <a:ea typeface="+mj-ea"/>
              <a:cs typeface="Arial" pitchFamily="34" charset="0"/>
            </a:endParaRPr>
          </a:p>
        </p:txBody>
      </p:sp>
      <p:sp>
        <p:nvSpPr>
          <p:cNvPr id="4" name="TextBox 3"/>
          <p:cNvSpPr txBox="1"/>
          <p:nvPr/>
        </p:nvSpPr>
        <p:spPr>
          <a:xfrm>
            <a:off x="838200" y="3505200"/>
            <a:ext cx="7924800" cy="1877437"/>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Ask instructor if he/she wants to delay start time 5 minutes </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5" name="~PP3558.WAV">
            <a:hlinkClick r:id="" action="ppaction://media"/>
          </p:cNvPr>
          <p:cNvPicPr>
            <a:picLocks noRot="1" noChangeAspect="1"/>
          </p:cNvPicPr>
          <p:nvPr>
            <a:wavAudioFile r:embed="rId2" name="~PP3558.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0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0" y="381000"/>
            <a:ext cx="7848600" cy="19812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Student arrives late.</a:t>
            </a: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5" name="TextBox 4"/>
          <p:cNvSpPr txBox="1"/>
          <p:nvPr/>
        </p:nvSpPr>
        <p:spPr>
          <a:xfrm>
            <a:off x="838200" y="2590800"/>
            <a:ext cx="7848600" cy="3600986"/>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If after the 10/20 minute timeframe, note the time on the sign-in sheet in front of the student and advise student he/she will not be able to receive the c/e and GRI credit and give opportunity to transfer to another class (if your assn staff agrees) </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6" name="~PP2221.WAV">
            <a:hlinkClick r:id="" action="ppaction://media"/>
          </p:cNvPr>
          <p:cNvPicPr>
            <a:picLocks noRot="1" noChangeAspect="1"/>
          </p:cNvPicPr>
          <p:nvPr>
            <a:wavAudioFile r:embed="rId2" name="~PP2221.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4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609600"/>
            <a:ext cx="80010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Student who didn’t come back from a break or lunch.</a:t>
            </a: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4" name="TextBox 3"/>
          <p:cNvSpPr txBox="1"/>
          <p:nvPr/>
        </p:nvSpPr>
        <p:spPr>
          <a:xfrm>
            <a:off x="685800" y="3200400"/>
            <a:ext cx="8001000" cy="2739211"/>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Count heads after lunch to determine if all came back.  If missing, send sign in sheet around right away to identify who did not come back from lunch. </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6" name="~PP784.WAV">
            <a:hlinkClick r:id="" action="ppaction://media"/>
          </p:cNvPr>
          <p:cNvPicPr>
            <a:picLocks noRot="1" noChangeAspect="1"/>
          </p:cNvPicPr>
          <p:nvPr>
            <a:wavAudioFile r:embed="rId2" name="~PP784.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0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457200"/>
            <a:ext cx="79248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Complaints from the students about the instructor.</a:t>
            </a: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4" name="TextBox 3"/>
          <p:cNvSpPr txBox="1"/>
          <p:nvPr/>
        </p:nvSpPr>
        <p:spPr>
          <a:xfrm>
            <a:off x="685800" y="3048000"/>
            <a:ext cx="7924800" cy="2369880"/>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Talk with instructor during a break to alert instructor to the student concerns.</a:t>
            </a:r>
            <a:r>
              <a:rPr lang="en-US" sz="3600" dirty="0" smtClean="0">
                <a:latin typeface="Arial" pitchFamily="34" charset="0"/>
                <a:cs typeface="Arial" pitchFamily="34" charset="0"/>
              </a:rPr>
              <a:t/>
            </a:r>
            <a:br>
              <a:rPr lang="en-US" sz="3600" dirty="0" smtClean="0">
                <a:latin typeface="Arial" pitchFamily="34" charset="0"/>
                <a:cs typeface="Arial" pitchFamily="34" charset="0"/>
              </a:rPr>
            </a:b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5" name="~PP3030.WAV">
            <a:hlinkClick r:id="" action="ppaction://media"/>
          </p:cNvPr>
          <p:cNvPicPr>
            <a:picLocks noRot="1" noChangeAspect="1"/>
          </p:cNvPicPr>
          <p:nvPr>
            <a:wavAudioFile r:embed="rId2" name="~PP3030.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0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09600" y="533400"/>
            <a:ext cx="82296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Student’s phone goes off.</a:t>
            </a:r>
            <a:br>
              <a:rPr lang="en-US" sz="2800" dirty="0" smtClean="0">
                <a:latin typeface="Arial" pitchFamily="34" charset="0"/>
                <a:cs typeface="Arial" pitchFamily="34" charset="0"/>
              </a:rPr>
            </a:b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4" name="TextBox 3"/>
          <p:cNvSpPr txBox="1"/>
          <p:nvPr/>
        </p:nvSpPr>
        <p:spPr>
          <a:xfrm>
            <a:off x="609600" y="2819400"/>
            <a:ext cx="8229600" cy="2308324"/>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Tap student on shoulder and ask to turn off.  If continues, advise student next time it goes off you will take and hold until after class.</a:t>
            </a:r>
            <a:r>
              <a:rPr lang="en-US" sz="2800" dirty="0" smtClean="0">
                <a:solidFill>
                  <a:schemeClr val="bg2"/>
                </a:solidFill>
                <a:latin typeface="Arial" pitchFamily="34" charset="0"/>
                <a:cs typeface="Arial" pitchFamily="34" charset="0"/>
              </a:rPr>
              <a:t>. </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6" name="~PP3813.WAV">
            <a:hlinkClick r:id="" action="ppaction://media"/>
          </p:cNvPr>
          <p:cNvPicPr>
            <a:picLocks noRot="1" noChangeAspect="1"/>
          </p:cNvPicPr>
          <p:nvPr>
            <a:wavAudioFile r:embed="rId2" name="~PP3813.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4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09600" y="381000"/>
            <a:ext cx="82296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600" dirty="0" smtClean="0">
                <a:solidFill>
                  <a:schemeClr val="bg2">
                    <a:lumMod val="25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Student texting during class.</a:t>
            </a: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4" name="TextBox 3"/>
          <p:cNvSpPr txBox="1"/>
          <p:nvPr/>
        </p:nvSpPr>
        <p:spPr>
          <a:xfrm>
            <a:off x="609600" y="2743200"/>
            <a:ext cx="8229600" cy="2369880"/>
          </a:xfrm>
          <a:prstGeom prst="rect">
            <a:avLst/>
          </a:prstGeom>
          <a:noFill/>
        </p:spPr>
        <p:txBody>
          <a:bodyPr wrap="square" rtlCol="0">
            <a:spAutoFit/>
          </a:bodyPr>
          <a:lstStyle/>
          <a:p>
            <a:r>
              <a:rPr lang="en-US" sz="3600" dirty="0" smtClean="0">
                <a:solidFill>
                  <a:schemeClr val="bg2">
                    <a:lumMod val="25000"/>
                  </a:schemeClr>
                </a:solidFill>
                <a:latin typeface="Arial" pitchFamily="34" charset="0"/>
                <a:cs typeface="Arial" pitchFamily="34" charset="0"/>
              </a:rPr>
              <a:t>Suggestion:</a:t>
            </a:r>
            <a:r>
              <a:rPr lang="en-US" sz="4800" dirty="0" smtClean="0">
                <a:solidFill>
                  <a:schemeClr val="bg2"/>
                </a:solidFill>
                <a:latin typeface="Arial" pitchFamily="34" charset="0"/>
                <a:cs typeface="Arial" pitchFamily="34" charset="0"/>
              </a:rPr>
              <a:t/>
            </a:r>
            <a:br>
              <a:rPr lang="en-US" sz="4800" dirty="0" smtClean="0">
                <a:solidFill>
                  <a:schemeClr val="bg2"/>
                </a:solidFill>
                <a:latin typeface="Arial" pitchFamily="34" charset="0"/>
                <a:cs typeface="Arial" pitchFamily="34" charset="0"/>
              </a:rPr>
            </a:br>
            <a:r>
              <a:rPr lang="en-US" sz="2800" dirty="0" smtClean="0">
                <a:latin typeface="Arial" pitchFamily="34" charset="0"/>
                <a:cs typeface="Arial" pitchFamily="34" charset="0"/>
              </a:rPr>
              <a:t>Tap student on shoulder and ask to turn device off.  If continues, advise student you will take and hold until after class.</a:t>
            </a:r>
            <a:r>
              <a:rPr lang="en-US" sz="4000" dirty="0" smtClean="0">
                <a:latin typeface="Arial" pitchFamily="34" charset="0"/>
                <a:cs typeface="Arial" pitchFamily="34" charset="0"/>
              </a:rPr>
              <a:t/>
            </a:r>
            <a:br>
              <a:rPr lang="en-US" sz="40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5" name="~PP2931.WAV">
            <a:hlinkClick r:id="" action="ppaction://media"/>
          </p:cNvPr>
          <p:cNvPicPr>
            <a:picLocks noRot="1" noChangeAspect="1"/>
          </p:cNvPicPr>
          <p:nvPr>
            <a:wavAudioFile r:embed="rId2" name="~PP2931.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1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0" y="381000"/>
            <a:ext cx="8229600" cy="2514600"/>
          </a:xfrm>
          <a:prstGeom prst="rect">
            <a:avLst/>
          </a:prstGeom>
        </p:spPr>
        <p:txBody>
          <a:bodyPr vert="horz" rtlCol="0" anchor="ctr">
            <a:normAutofit/>
            <a:scene3d>
              <a:camera prst="orthographicFront"/>
              <a:lightRig rig="soft" dir="t"/>
            </a:scene3d>
            <a:sp3d prstMaterial="softEdge">
              <a:bevelT w="25400" h="25400"/>
            </a:sp3d>
          </a:bodyPr>
          <a:lstStyle/>
          <a:p>
            <a:pPr lvl="0" eaLnBrk="1" fontAlgn="auto" hangingPunct="1">
              <a:spcAft>
                <a:spcPts val="0"/>
              </a:spcAft>
            </a:pPr>
            <a:r>
              <a:rPr lang="en-US" sz="3200" dirty="0" smtClean="0">
                <a:solidFill>
                  <a:schemeClr val="accent1">
                    <a:lumMod val="50000"/>
                  </a:schemeClr>
                </a:solidFill>
                <a:latin typeface="Arial" pitchFamily="34" charset="0"/>
                <a:cs typeface="Arial" pitchFamily="34" charset="0"/>
              </a:rPr>
              <a:t>Challenge:</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800" dirty="0" smtClean="0">
                <a:latin typeface="Arial" pitchFamily="34" charset="0"/>
                <a:cs typeface="Arial" pitchFamily="34" charset="0"/>
              </a:rPr>
              <a:t>Students having side conversations</a:t>
            </a:r>
            <a:r>
              <a:rPr lang="en-US" sz="3200" dirty="0" smtClean="0">
                <a:latin typeface="Arial" pitchFamily="34" charset="0"/>
                <a:cs typeface="Arial" pitchFamily="34" charset="0"/>
              </a:rPr>
              <a:t>.</a:t>
            </a:r>
            <a:endParaRPr kumimoji="0" lang="en-US" sz="2800" b="1" i="0" u="none" strike="noStrike" kern="1200" cap="none" spc="0" normalizeH="0" baseline="0" noProof="0" dirty="0">
              <a:ln>
                <a:noFill/>
              </a:ln>
              <a:solidFill>
                <a:schemeClr val="tx2"/>
              </a:solidFill>
              <a:uLnTx/>
              <a:uFillTx/>
              <a:latin typeface="Arial" pitchFamily="34" charset="0"/>
              <a:ea typeface="+mj-ea"/>
              <a:cs typeface="Arial" pitchFamily="34" charset="0"/>
            </a:endParaRPr>
          </a:p>
        </p:txBody>
      </p:sp>
      <p:sp>
        <p:nvSpPr>
          <p:cNvPr id="4" name="TextBox 3"/>
          <p:cNvSpPr txBox="1"/>
          <p:nvPr/>
        </p:nvSpPr>
        <p:spPr>
          <a:xfrm>
            <a:off x="762000" y="2971800"/>
            <a:ext cx="8229600" cy="1938992"/>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During break, advise students they are disruptive and suggest one or more move seats</a:t>
            </a:r>
            <a:r>
              <a:rPr lang="en-US" sz="3200" dirty="0" smtClean="0">
                <a:latin typeface="Arial" pitchFamily="34" charset="0"/>
                <a:cs typeface="Arial" pitchFamily="34" charset="0"/>
              </a:rPr>
              <a:t>.</a:t>
            </a:r>
            <a:br>
              <a:rPr lang="en-US" sz="3200" dirty="0" smtClean="0">
                <a:latin typeface="Arial" pitchFamily="34" charset="0"/>
                <a:cs typeface="Arial" pitchFamily="34" charset="0"/>
              </a:rPr>
            </a:br>
            <a:endParaRPr lang="en-US" sz="2800" b="1" dirty="0" smtClean="0">
              <a:solidFill>
                <a:schemeClr val="tx2"/>
              </a:solidFill>
              <a:latin typeface="Arial" pitchFamily="34" charset="0"/>
              <a:ea typeface="+mj-ea"/>
              <a:cs typeface="Arial" pitchFamily="34" charset="0"/>
            </a:endParaRPr>
          </a:p>
        </p:txBody>
      </p:sp>
      <p:pic>
        <p:nvPicPr>
          <p:cNvPr id="5" name="~PP3630.WAV">
            <a:hlinkClick r:id="" action="ppaction://media"/>
          </p:cNvPr>
          <p:cNvPicPr>
            <a:picLocks noRot="1" noChangeAspect="1"/>
          </p:cNvPicPr>
          <p:nvPr>
            <a:wavAudioFile r:embed="rId2" name="~PP3630.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8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685800" y="457200"/>
            <a:ext cx="8001000" cy="2514600"/>
          </a:xfrm>
        </p:spPr>
        <p:txBody>
          <a:bodyPr>
            <a:normAutofit/>
          </a:bodyPr>
          <a:lstStyle/>
          <a:p>
            <a:pPr algn="l"/>
            <a:r>
              <a:rPr lang="en-US" sz="3200" b="0" dirty="0">
                <a:solidFill>
                  <a:schemeClr val="bg2">
                    <a:lumMod val="25000"/>
                  </a:schemeClr>
                </a:solidFill>
                <a:effectLst/>
                <a:latin typeface="Arial" pitchFamily="34" charset="0"/>
                <a:cs typeface="Arial" pitchFamily="34" charset="0"/>
              </a:rPr>
              <a:t>Challenge</a:t>
            </a:r>
            <a:r>
              <a:rPr lang="en-US" sz="3200" b="0" dirty="0" smtClean="0">
                <a:solidFill>
                  <a:schemeClr val="bg2">
                    <a:lumMod val="25000"/>
                  </a:schemeClr>
                </a:solidFill>
                <a:effectLst/>
                <a:latin typeface="Arial" pitchFamily="34" charset="0"/>
                <a:cs typeface="Arial" pitchFamily="34" charset="0"/>
              </a:rPr>
              <a:t>:</a:t>
            </a:r>
            <a:r>
              <a:rPr lang="en-US" sz="3200" dirty="0">
                <a:effectLst/>
                <a:latin typeface="Arial" pitchFamily="34" charset="0"/>
                <a:cs typeface="Arial" pitchFamily="34" charset="0"/>
              </a:rPr>
              <a:t/>
            </a:r>
            <a:br>
              <a:rPr lang="en-US" sz="3200" dirty="0">
                <a:effectLst/>
                <a:latin typeface="Arial" pitchFamily="34" charset="0"/>
                <a:cs typeface="Arial" pitchFamily="34" charset="0"/>
              </a:rPr>
            </a:br>
            <a:r>
              <a:rPr lang="en-US" sz="2800" b="0" dirty="0">
                <a:solidFill>
                  <a:schemeClr val="tx1"/>
                </a:solidFill>
                <a:effectLst/>
                <a:latin typeface="Arial" pitchFamily="34" charset="0"/>
                <a:cs typeface="Arial" pitchFamily="34" charset="0"/>
              </a:rPr>
              <a:t>The instructor has product to </a:t>
            </a:r>
            <a:r>
              <a:rPr lang="en-US" sz="2800" b="0" dirty="0" smtClean="0">
                <a:solidFill>
                  <a:schemeClr val="tx1"/>
                </a:solidFill>
                <a:effectLst/>
                <a:latin typeface="Arial" pitchFamily="34" charset="0"/>
                <a:cs typeface="Arial" pitchFamily="34" charset="0"/>
              </a:rPr>
              <a:t>sell…and wants to set up product in front of class?</a:t>
            </a:r>
            <a:endParaRPr lang="en-US" sz="2800" b="0" dirty="0">
              <a:solidFill>
                <a:schemeClr val="tx1"/>
              </a:solidFill>
              <a:effectLst/>
              <a:latin typeface="Arial" pitchFamily="34" charset="0"/>
              <a:cs typeface="Arial" pitchFamily="34" charset="0"/>
            </a:endParaRPr>
          </a:p>
        </p:txBody>
      </p:sp>
      <p:sp>
        <p:nvSpPr>
          <p:cNvPr id="3" name="TextBox 2"/>
          <p:cNvSpPr txBox="1"/>
          <p:nvPr/>
        </p:nvSpPr>
        <p:spPr>
          <a:xfrm>
            <a:off x="685800" y="3124200"/>
            <a:ext cx="8001000" cy="1877437"/>
          </a:xfrm>
          <a:prstGeom prst="rect">
            <a:avLst/>
          </a:prstGeom>
          <a:noFill/>
        </p:spPr>
        <p:txBody>
          <a:bodyPr wrap="square" rtlCol="0">
            <a:spAutoFit/>
          </a:bodyPr>
          <a:lstStyle/>
          <a:p>
            <a:r>
              <a:rPr lang="en-US" sz="3200" dirty="0" smtClean="0">
                <a:solidFill>
                  <a:schemeClr val="bg2">
                    <a:lumMod val="25000"/>
                  </a:schemeClr>
                </a:solidFill>
                <a:latin typeface="Arial" pitchFamily="34" charset="0"/>
                <a:cs typeface="Arial" pitchFamily="34" charset="0"/>
              </a:rPr>
              <a:t>Suggestion:</a:t>
            </a:r>
            <a:r>
              <a:rPr lang="en-US" sz="2400" dirty="0" smtClean="0">
                <a:solidFill>
                  <a:schemeClr val="bg2"/>
                </a:solidFill>
                <a:latin typeface="Arial" pitchFamily="34" charset="0"/>
                <a:cs typeface="Arial" pitchFamily="34" charset="0"/>
              </a:rPr>
              <a:t/>
            </a:r>
            <a:br>
              <a:rPr lang="en-US" sz="2400" dirty="0" smtClean="0">
                <a:solidFill>
                  <a:schemeClr val="bg2"/>
                </a:solidFill>
                <a:latin typeface="Arial" pitchFamily="34" charset="0"/>
                <a:cs typeface="Arial" pitchFamily="34" charset="0"/>
              </a:rPr>
            </a:br>
            <a:r>
              <a:rPr lang="en-US" sz="2800" dirty="0" smtClean="0">
                <a:latin typeface="Arial" pitchFamily="34" charset="0"/>
                <a:ea typeface="+mj-ea"/>
                <a:cs typeface="Arial" pitchFamily="34" charset="0"/>
              </a:rPr>
              <a:t>Get course provider involved!  Product should not be set up in front of class.  You should NOT set up product for the instructor.</a:t>
            </a:r>
          </a:p>
        </p:txBody>
      </p:sp>
      <p:pic>
        <p:nvPicPr>
          <p:cNvPr id="4" name="~PP3748.WAV">
            <a:hlinkClick r:id="" action="ppaction://media"/>
          </p:cNvPr>
          <p:cNvPicPr>
            <a:picLocks noRot="1" noChangeAspect="1"/>
          </p:cNvPicPr>
          <p:nvPr>
            <a:wavAudioFile r:embed="rId2" name="~PP3748.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2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719072">
            <a:normAutofit/>
          </a:bodyPr>
          <a:lstStyle/>
          <a:p>
            <a:pPr algn="l"/>
            <a:r>
              <a:rPr lang="en-US" dirty="0" smtClean="0"/>
              <a:t>Curriculum Skill Building  </a:t>
            </a:r>
            <a:endParaRPr lang="en-US"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1143000" y="4800600"/>
            <a:ext cx="6843655" cy="369332"/>
          </a:xfrm>
          <a:prstGeom prst="rect">
            <a:avLst/>
          </a:prstGeom>
          <a:noFill/>
        </p:spPr>
        <p:txBody>
          <a:bodyPr wrap="square" rtlCol="0">
            <a:spAutoFit/>
          </a:bodyPr>
          <a:lstStyle/>
          <a:p>
            <a:r>
              <a:rPr lang="en-US" dirty="0" smtClean="0">
                <a:solidFill>
                  <a:schemeClr val="bg1">
                    <a:lumMod val="50000"/>
                  </a:schemeClr>
                </a:solidFill>
              </a:rPr>
              <a:t>Gray = not available in 2014</a:t>
            </a: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524000"/>
            <a:ext cx="8153400" cy="31645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P3621.WAV">
            <a:hlinkClick r:id="" action="ppaction://media"/>
          </p:cNvPr>
          <p:cNvPicPr>
            <a:picLocks noRot="1" noChangeAspect="1"/>
          </p:cNvPicPr>
          <p:nvPr>
            <a:wavAudioFile r:embed="rId1" name="~PP362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70803849"/>
      </p:ext>
    </p:extLst>
  </p:cSld>
  <p:clrMapOvr>
    <a:masterClrMapping/>
  </p:clrMapOvr>
  <p:transition advClick="0" advTm="21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762000" y="990600"/>
            <a:ext cx="7848600" cy="1905000"/>
          </a:xfrm>
        </p:spPr>
        <p:txBody>
          <a:bodyPr>
            <a:normAutofit/>
          </a:bodyPr>
          <a:lstStyle/>
          <a:p>
            <a:pPr algn="l"/>
            <a:r>
              <a:rPr lang="en-US" sz="3200" b="0" dirty="0">
                <a:solidFill>
                  <a:schemeClr val="accent1">
                    <a:lumMod val="50000"/>
                  </a:schemeClr>
                </a:solidFill>
                <a:effectLst/>
                <a:latin typeface="Arial" pitchFamily="34" charset="0"/>
                <a:cs typeface="Arial" pitchFamily="34" charset="0"/>
              </a:rPr>
              <a:t>Challenge:</a:t>
            </a:r>
            <a:r>
              <a:rPr lang="en-US" dirty="0">
                <a:latin typeface="Arial" pitchFamily="34" charset="0"/>
                <a:cs typeface="Arial" pitchFamily="34" charset="0"/>
              </a:rPr>
              <a:t/>
            </a:r>
            <a:br>
              <a:rPr lang="en-US" dirty="0">
                <a:latin typeface="Arial" pitchFamily="34" charset="0"/>
                <a:cs typeface="Arial" pitchFamily="34" charset="0"/>
              </a:rPr>
            </a:br>
            <a:r>
              <a:rPr lang="en-US" sz="2800" b="0" dirty="0" smtClean="0">
                <a:effectLst/>
                <a:latin typeface="Arial" pitchFamily="34" charset="0"/>
                <a:cs typeface="Arial" pitchFamily="34" charset="0"/>
              </a:rPr>
              <a:t>Not </a:t>
            </a:r>
            <a:r>
              <a:rPr lang="en-US" sz="2800" b="0" dirty="0">
                <a:effectLst/>
                <a:latin typeface="Arial" pitchFamily="34" charset="0"/>
                <a:cs typeface="Arial" pitchFamily="34" charset="0"/>
              </a:rPr>
              <a:t>enough </a:t>
            </a:r>
            <a:r>
              <a:rPr lang="en-US" sz="2800" b="0" dirty="0" smtClean="0">
                <a:effectLst/>
                <a:latin typeface="Arial" pitchFamily="34" charset="0"/>
                <a:cs typeface="Arial" pitchFamily="34" charset="0"/>
              </a:rPr>
              <a:t>material for </a:t>
            </a:r>
            <a:r>
              <a:rPr lang="en-US" sz="2800" b="0" dirty="0">
                <a:effectLst/>
                <a:latin typeface="Arial" pitchFamily="34" charset="0"/>
                <a:cs typeface="Arial" pitchFamily="34" charset="0"/>
              </a:rPr>
              <a:t>all the </a:t>
            </a:r>
            <a:r>
              <a:rPr lang="en-US" sz="2800" b="0" dirty="0" smtClean="0">
                <a:effectLst/>
                <a:latin typeface="Arial" pitchFamily="34" charset="0"/>
                <a:cs typeface="Arial" pitchFamily="34" charset="0"/>
              </a:rPr>
              <a:t>students.</a:t>
            </a:r>
            <a:endParaRPr lang="en-US" sz="2800" b="0" dirty="0">
              <a:effectLst/>
              <a:latin typeface="Arial" pitchFamily="34" charset="0"/>
              <a:cs typeface="Arial" pitchFamily="34" charset="0"/>
            </a:endParaRPr>
          </a:p>
        </p:txBody>
      </p:sp>
      <p:sp>
        <p:nvSpPr>
          <p:cNvPr id="3" name="TextBox 2"/>
          <p:cNvSpPr txBox="1"/>
          <p:nvPr/>
        </p:nvSpPr>
        <p:spPr>
          <a:xfrm>
            <a:off x="762000" y="3352800"/>
            <a:ext cx="7162800" cy="1938992"/>
          </a:xfrm>
          <a:prstGeom prst="rect">
            <a:avLst/>
          </a:prstGeom>
          <a:noFill/>
        </p:spPr>
        <p:txBody>
          <a:bodyPr wrap="square" rtlCol="0">
            <a:spAutoFit/>
          </a:bodyPr>
          <a:lstStyle/>
          <a:p>
            <a:r>
              <a:rPr lang="en-US" sz="3200" dirty="0" smtClean="0">
                <a:solidFill>
                  <a:schemeClr val="accent1">
                    <a:lumMod val="50000"/>
                  </a:schemeClr>
                </a:solidFill>
                <a:latin typeface="Arial" pitchFamily="34" charset="0"/>
                <a:cs typeface="Arial" pitchFamily="34" charset="0"/>
              </a:rPr>
              <a:t>Suggestion:</a:t>
            </a:r>
          </a:p>
          <a:p>
            <a:r>
              <a:rPr lang="en-US" sz="2800" dirty="0" smtClean="0">
                <a:latin typeface="Arial" pitchFamily="34" charset="0"/>
                <a:cs typeface="Arial" pitchFamily="34" charset="0"/>
              </a:rPr>
              <a:t>Ask Assn staff to make copies  (materials can also be downloaded from the </a:t>
            </a:r>
            <a:r>
              <a:rPr lang="en-US" sz="2800" dirty="0" smtClean="0">
                <a:latin typeface="Arial" pitchFamily="34" charset="0"/>
                <a:cs typeface="Arial" pitchFamily="34" charset="0"/>
                <a:hlinkClick r:id="rId4"/>
              </a:rPr>
              <a:t>www.azgri.com</a:t>
            </a:r>
            <a:r>
              <a:rPr lang="en-US" sz="2800" dirty="0" smtClean="0">
                <a:latin typeface="Arial" pitchFamily="34" charset="0"/>
                <a:cs typeface="Arial" pitchFamily="34" charset="0"/>
              </a:rPr>
              <a:t> website.</a:t>
            </a:r>
            <a:endParaRPr lang="en-US" sz="2800" dirty="0">
              <a:latin typeface="Arial" pitchFamily="34" charset="0"/>
              <a:cs typeface="Arial" pitchFamily="34" charset="0"/>
            </a:endParaRPr>
          </a:p>
        </p:txBody>
      </p:sp>
      <p:pic>
        <p:nvPicPr>
          <p:cNvPr id="4" name="~PP1286.WAV">
            <a:hlinkClick r:id="" action="ppaction://media"/>
          </p:cNvPr>
          <p:cNvPicPr>
            <a:picLocks noRot="1" noChangeAspect="1"/>
          </p:cNvPicPr>
          <p:nvPr>
            <a:wavAudioFile r:embed="rId2" name="~PP1286.WAV"/>
          </p:nvPr>
        </p:nvPicPr>
        <p:blipFill>
          <a:blip r:embed="rId5"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13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1752600"/>
            <a:ext cx="8229600" cy="1371600"/>
          </a:xfrm>
        </p:spPr>
        <p:txBody>
          <a:bodyPr>
            <a:normAutofit fontScale="90000"/>
          </a:bodyPr>
          <a:lstStyle/>
          <a:p>
            <a:pPr algn="ctr"/>
            <a:r>
              <a:rPr lang="en-US" sz="6000" dirty="0">
                <a:solidFill>
                  <a:schemeClr val="tx1"/>
                </a:solidFill>
                <a:effectLst/>
                <a:latin typeface="Arial" pitchFamily="34" charset="0"/>
                <a:cs typeface="Arial" pitchFamily="34" charset="0"/>
              </a:rPr>
              <a:t>Common questions Monitors may receive from students</a:t>
            </a:r>
          </a:p>
        </p:txBody>
      </p:sp>
      <p:pic>
        <p:nvPicPr>
          <p:cNvPr id="3" name="~PP268.WAV">
            <a:hlinkClick r:id="" action="ppaction://media"/>
          </p:cNvPr>
          <p:cNvPicPr>
            <a:picLocks noRot="1" noChangeAspect="1"/>
          </p:cNvPicPr>
          <p:nvPr>
            <a:wavAudioFile r:embed="rId1" name="~PP268.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2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838200" y="1524000"/>
            <a:ext cx="7772400" cy="3505200"/>
          </a:xfrm>
        </p:spPr>
        <p:txBody>
          <a:bodyPr/>
          <a:lstStyle/>
          <a:p>
            <a:pPr algn="l"/>
            <a:r>
              <a:rPr lang="en-US" sz="3600" b="0" dirty="0">
                <a:solidFill>
                  <a:schemeClr val="tx1"/>
                </a:solidFill>
                <a:effectLst/>
                <a:latin typeface="Arial" pitchFamily="34" charset="0"/>
                <a:cs typeface="Arial" pitchFamily="34" charset="0"/>
              </a:rPr>
              <a:t>Q.  </a:t>
            </a:r>
            <a:r>
              <a:rPr lang="en-US" sz="3600" dirty="0">
                <a:solidFill>
                  <a:schemeClr val="tx1"/>
                </a:solidFill>
                <a:effectLst/>
                <a:latin typeface="Arial" pitchFamily="34" charset="0"/>
                <a:cs typeface="Arial" pitchFamily="34" charset="0"/>
              </a:rPr>
              <a:t>How long do students have to complete all the courses?</a:t>
            </a:r>
            <a:r>
              <a:rPr lang="en-US" sz="3600" b="0" dirty="0">
                <a:solidFill>
                  <a:schemeClr val="tx1"/>
                </a:solidFill>
                <a:effectLst/>
                <a:latin typeface="Arial" pitchFamily="34" charset="0"/>
                <a:cs typeface="Arial" pitchFamily="34" charset="0"/>
              </a:rPr>
              <a:t/>
            </a:r>
            <a:br>
              <a:rPr lang="en-US" sz="3600" b="0" dirty="0">
                <a:solidFill>
                  <a:schemeClr val="tx1"/>
                </a:solidFill>
                <a:effectLst/>
                <a:latin typeface="Arial" pitchFamily="34" charset="0"/>
                <a:cs typeface="Arial" pitchFamily="34" charset="0"/>
              </a:rPr>
            </a:br>
            <a:r>
              <a:rPr lang="en-US" sz="3600" b="0" dirty="0">
                <a:solidFill>
                  <a:schemeClr val="tx1"/>
                </a:solidFill>
                <a:effectLst/>
                <a:latin typeface="Arial" pitchFamily="34" charset="0"/>
                <a:cs typeface="Arial" pitchFamily="34" charset="0"/>
              </a:rPr>
              <a:t/>
            </a:r>
            <a:br>
              <a:rPr lang="en-US" sz="3600" b="0" dirty="0">
                <a:solidFill>
                  <a:schemeClr val="tx1"/>
                </a:solidFill>
                <a:effectLst/>
                <a:latin typeface="Arial" pitchFamily="34" charset="0"/>
                <a:cs typeface="Arial" pitchFamily="34" charset="0"/>
              </a:rPr>
            </a:br>
            <a:r>
              <a:rPr lang="en-US" sz="3600" b="0" dirty="0">
                <a:solidFill>
                  <a:schemeClr val="tx1"/>
                </a:solidFill>
                <a:effectLst/>
                <a:latin typeface="Arial" pitchFamily="34" charset="0"/>
                <a:cs typeface="Arial" pitchFamily="34" charset="0"/>
              </a:rPr>
              <a:t>A.  All courses must be completed within five years from the date of the student’s first course.</a:t>
            </a:r>
          </a:p>
        </p:txBody>
      </p:sp>
      <p:pic>
        <p:nvPicPr>
          <p:cNvPr id="3" name="~PP1264.WAV">
            <a:hlinkClick r:id="" action="ppaction://media"/>
          </p:cNvPr>
          <p:cNvPicPr>
            <a:picLocks noRot="1" noChangeAspect="1"/>
          </p:cNvPicPr>
          <p:nvPr>
            <a:wavAudioFile r:embed="rId1" name="~PP1264.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8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762000" y="2667000"/>
            <a:ext cx="7772400" cy="1371600"/>
          </a:xfrm>
        </p:spPr>
        <p:txBody>
          <a:bodyPr>
            <a:normAutofit fontScale="90000"/>
          </a:bodyPr>
          <a:lstStyle/>
          <a:p>
            <a:pPr algn="l"/>
            <a:r>
              <a:rPr lang="en-US" sz="3200" b="0" dirty="0">
                <a:solidFill>
                  <a:schemeClr val="tx1"/>
                </a:solidFill>
                <a:effectLst/>
                <a:latin typeface="Arial" pitchFamily="34" charset="0"/>
                <a:cs typeface="Arial" pitchFamily="34" charset="0"/>
              </a:rPr>
              <a:t>Q.  </a:t>
            </a:r>
            <a:r>
              <a:rPr lang="en-US" sz="3200" dirty="0">
                <a:solidFill>
                  <a:schemeClr val="tx1"/>
                </a:solidFill>
                <a:effectLst/>
                <a:latin typeface="Arial" pitchFamily="34" charset="0"/>
                <a:cs typeface="Arial" pitchFamily="34" charset="0"/>
              </a:rPr>
              <a:t>If student is not a REALTOR® yet, can he/she still take the classes?</a:t>
            </a: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A.  Yes, although only active NAR members may earn the GRI designation. The classes will be activated once the student’s membership becomes active.</a:t>
            </a:r>
          </a:p>
        </p:txBody>
      </p:sp>
      <p:pic>
        <p:nvPicPr>
          <p:cNvPr id="4" name="~PP833.WAV">
            <a:hlinkClick r:id="" action="ppaction://media"/>
          </p:cNvPr>
          <p:cNvPicPr>
            <a:picLocks noRot="1" noChangeAspect="1"/>
          </p:cNvPicPr>
          <p:nvPr>
            <a:wavAudioFile r:embed="rId1" name="~PP833.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3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685800" y="2362200"/>
            <a:ext cx="7924800" cy="1371600"/>
          </a:xfrm>
        </p:spPr>
        <p:txBody>
          <a:bodyPr>
            <a:normAutofit fontScale="90000"/>
          </a:bodyPr>
          <a:lstStyle/>
          <a:p>
            <a:pPr algn="l"/>
            <a:r>
              <a:rPr lang="en-US" sz="3200" b="0" dirty="0">
                <a:solidFill>
                  <a:schemeClr val="tx1"/>
                </a:solidFill>
                <a:effectLst/>
                <a:latin typeface="Arial" pitchFamily="34" charset="0"/>
                <a:cs typeface="Arial" pitchFamily="34" charset="0"/>
              </a:rPr>
              <a:t>Q.  </a:t>
            </a:r>
            <a:r>
              <a:rPr lang="en-US" sz="3200" dirty="0">
                <a:solidFill>
                  <a:schemeClr val="tx1"/>
                </a:solidFill>
                <a:effectLst/>
                <a:latin typeface="Arial" pitchFamily="34" charset="0"/>
                <a:cs typeface="Arial" pitchFamily="34" charset="0"/>
              </a:rPr>
              <a:t>Is there continuing education (c/e) credit for these </a:t>
            </a:r>
            <a:r>
              <a:rPr lang="en-US" sz="3200" dirty="0" smtClean="0">
                <a:solidFill>
                  <a:schemeClr val="tx1"/>
                </a:solidFill>
                <a:effectLst/>
                <a:latin typeface="Arial" pitchFamily="34" charset="0"/>
                <a:cs typeface="Arial" pitchFamily="34" charset="0"/>
              </a:rPr>
              <a:t>classes?</a:t>
            </a:r>
            <a:r>
              <a:rPr lang="en-US" sz="3200" dirty="0">
                <a:latin typeface="Arial" pitchFamily="34" charset="0"/>
                <a:cs typeface="Arial" pitchFamily="34" charset="0"/>
              </a:rPr>
              <a:t/>
            </a:r>
            <a:br>
              <a:rPr lang="en-US" sz="3200" dirty="0">
                <a:latin typeface="Arial" pitchFamily="34" charset="0"/>
                <a:cs typeface="Arial" pitchFamily="34" charset="0"/>
              </a:rPr>
            </a:br>
            <a:r>
              <a:rPr lang="en-US" sz="3200" dirty="0">
                <a:latin typeface="Arial" pitchFamily="34" charset="0"/>
                <a:cs typeface="Arial" pitchFamily="34" charset="0"/>
              </a:rPr>
              <a:t/>
            </a:r>
            <a:br>
              <a:rPr lang="en-US" sz="3200" dirty="0">
                <a:latin typeface="Arial" pitchFamily="34" charset="0"/>
                <a:cs typeface="Arial" pitchFamily="34" charset="0"/>
              </a:rPr>
            </a:br>
            <a:r>
              <a:rPr lang="en-US" sz="3200" b="0" dirty="0" smtClean="0">
                <a:solidFill>
                  <a:schemeClr val="tx1"/>
                </a:solidFill>
                <a:effectLst/>
                <a:latin typeface="Arial" pitchFamily="34" charset="0"/>
                <a:cs typeface="Arial" pitchFamily="34" charset="0"/>
              </a:rPr>
              <a:t>A</a:t>
            </a:r>
            <a:r>
              <a:rPr lang="en-US" sz="3200" b="0" dirty="0">
                <a:solidFill>
                  <a:schemeClr val="tx1"/>
                </a:solidFill>
                <a:effectLst/>
                <a:latin typeface="Arial" pitchFamily="34" charset="0"/>
                <a:cs typeface="Arial" pitchFamily="34" charset="0"/>
              </a:rPr>
              <a:t>.  Yes, </a:t>
            </a:r>
            <a:r>
              <a:rPr lang="en-US" sz="3200" b="0" dirty="0" smtClean="0">
                <a:solidFill>
                  <a:schemeClr val="tx1"/>
                </a:solidFill>
                <a:effectLst/>
                <a:latin typeface="Arial" pitchFamily="34" charset="0"/>
                <a:cs typeface="Arial" pitchFamily="34" charset="0"/>
              </a:rPr>
              <a:t>most </a:t>
            </a:r>
            <a:r>
              <a:rPr lang="en-US" sz="3200" b="0" dirty="0">
                <a:solidFill>
                  <a:schemeClr val="tx1"/>
                </a:solidFill>
                <a:effectLst/>
                <a:latin typeface="Arial" pitchFamily="34" charset="0"/>
                <a:cs typeface="Arial" pitchFamily="34" charset="0"/>
              </a:rPr>
              <a:t>of the classes have been approved by ADRE for c/e credit.  Specific c/e is noted on the module description page and </a:t>
            </a:r>
            <a:r>
              <a:rPr lang="en-US" sz="3200" b="0" dirty="0" smtClean="0">
                <a:solidFill>
                  <a:schemeClr val="tx1"/>
                </a:solidFill>
                <a:effectLst/>
                <a:latin typeface="Arial" pitchFamily="34" charset="0"/>
                <a:cs typeface="Arial" pitchFamily="34" charset="0"/>
              </a:rPr>
              <a:t>at </a:t>
            </a:r>
            <a:r>
              <a:rPr lang="en-US" sz="3200" dirty="0" smtClean="0">
                <a:effectLst/>
                <a:latin typeface="Arial" pitchFamily="34" charset="0"/>
                <a:cs typeface="Arial" pitchFamily="34" charset="0"/>
                <a:hlinkClick r:id="rId4"/>
              </a:rPr>
              <a:t>www.AZGRI.com</a:t>
            </a:r>
            <a:endParaRPr lang="en-US" sz="3200" dirty="0">
              <a:effectLst/>
              <a:latin typeface="Arial" pitchFamily="34" charset="0"/>
              <a:cs typeface="Arial" pitchFamily="34" charset="0"/>
            </a:endParaRPr>
          </a:p>
        </p:txBody>
      </p:sp>
      <p:pic>
        <p:nvPicPr>
          <p:cNvPr id="3" name="~PP1920.WAV">
            <a:hlinkClick r:id="" action="ppaction://media"/>
          </p:cNvPr>
          <p:cNvPicPr>
            <a:picLocks noRot="1" noChangeAspect="1"/>
          </p:cNvPicPr>
          <p:nvPr>
            <a:wavAudioFile r:embed="rId1" name="~PP1920.WAV"/>
          </p:nvPr>
        </p:nvPicPr>
        <p:blipFill>
          <a:blip r:embed="rId5" cstate="print"/>
          <a:stretch>
            <a:fillRect/>
          </a:stretch>
        </p:blipFill>
        <p:spPr>
          <a:xfrm>
            <a:off x="8737600" y="6451600"/>
            <a:ext cx="304800" cy="304800"/>
          </a:xfrm>
          <a:prstGeom prst="rect">
            <a:avLst/>
          </a:prstGeom>
        </p:spPr>
      </p:pic>
    </p:spTree>
  </p:cSld>
  <p:clrMapOvr>
    <a:masterClrMapping/>
  </p:clrMapOvr>
  <p:transition advClick="0" advTm="13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1828800"/>
            <a:ext cx="7924800" cy="2590800"/>
          </a:xfrm>
        </p:spPr>
        <p:txBody>
          <a:bodyPr>
            <a:normAutofit/>
          </a:bodyPr>
          <a:lstStyle/>
          <a:p>
            <a:pPr marL="25400" indent="-25400">
              <a:buFontTx/>
              <a:buAutoNum type="alphaUcPeriod" startAt="17"/>
            </a:pPr>
            <a:r>
              <a:rPr lang="en-US" sz="3200" b="0" dirty="0">
                <a:solidFill>
                  <a:schemeClr val="tx1"/>
                </a:solidFill>
                <a:effectLst/>
                <a:latin typeface="Arial" pitchFamily="34" charset="0"/>
                <a:cs typeface="Arial" pitchFamily="34" charset="0"/>
              </a:rPr>
              <a:t>   </a:t>
            </a:r>
            <a:r>
              <a:rPr lang="en-US" sz="3200" dirty="0">
                <a:solidFill>
                  <a:schemeClr val="tx1"/>
                </a:solidFill>
                <a:effectLst/>
                <a:latin typeface="Arial" pitchFamily="34" charset="0"/>
                <a:cs typeface="Arial" pitchFamily="34" charset="0"/>
              </a:rPr>
              <a:t>How long will it take before students find out if they passed the exam</a:t>
            </a:r>
            <a:r>
              <a:rPr lang="en-US" sz="3200" b="0" dirty="0">
                <a:solidFill>
                  <a:schemeClr val="tx1"/>
                </a:solidFill>
                <a:effectLst/>
                <a:latin typeface="Arial" pitchFamily="34" charset="0"/>
                <a:cs typeface="Arial" pitchFamily="34" charset="0"/>
              </a:rPr>
              <a:t>?</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A.  </a:t>
            </a:r>
            <a:r>
              <a:rPr lang="en-US" sz="3200" b="0" dirty="0" smtClean="0">
                <a:solidFill>
                  <a:schemeClr val="tx1"/>
                </a:solidFill>
                <a:effectLst/>
                <a:latin typeface="Arial" pitchFamily="34" charset="0"/>
                <a:cs typeface="Arial" pitchFamily="34" charset="0"/>
              </a:rPr>
              <a:t>Immediately upon finishing the online exam.</a:t>
            </a:r>
            <a:endParaRPr lang="en-US" sz="3200" b="0" dirty="0">
              <a:solidFill>
                <a:schemeClr val="tx1"/>
              </a:solidFill>
              <a:effectLst/>
              <a:latin typeface="Arial" pitchFamily="34" charset="0"/>
              <a:cs typeface="Arial" pitchFamily="34" charset="0"/>
            </a:endParaRPr>
          </a:p>
        </p:txBody>
      </p:sp>
      <p:pic>
        <p:nvPicPr>
          <p:cNvPr id="3" name="~PP1225.WAV">
            <a:hlinkClick r:id="" action="ppaction://media"/>
          </p:cNvPr>
          <p:cNvPicPr>
            <a:picLocks noRot="1" noChangeAspect="1"/>
          </p:cNvPicPr>
          <p:nvPr>
            <a:wavAudioFile r:embed="rId1" name="~PP1225.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13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1828800"/>
            <a:ext cx="7924800" cy="2590800"/>
          </a:xfrm>
        </p:spPr>
        <p:txBody>
          <a:bodyPr>
            <a:normAutofit/>
          </a:bodyPr>
          <a:lstStyle/>
          <a:p>
            <a:pPr marL="25400" indent="-25400">
              <a:buFontTx/>
              <a:buAutoNum type="alphaUcPeriod" startAt="17"/>
            </a:pPr>
            <a:r>
              <a:rPr lang="en-US" sz="3200" b="0" dirty="0">
                <a:solidFill>
                  <a:schemeClr val="tx1"/>
                </a:solidFill>
                <a:effectLst/>
                <a:latin typeface="Arial" pitchFamily="34" charset="0"/>
                <a:cs typeface="Arial" pitchFamily="34" charset="0"/>
              </a:rPr>
              <a:t>   </a:t>
            </a:r>
            <a:r>
              <a:rPr lang="en-US" sz="3200" dirty="0" smtClean="0">
                <a:latin typeface="Arial" pitchFamily="34" charset="0"/>
                <a:cs typeface="Arial" pitchFamily="34" charset="0"/>
              </a:rPr>
              <a:t>When does the student have to take the exam</a:t>
            </a:r>
            <a:r>
              <a:rPr lang="en-US" sz="3200" b="0" dirty="0" smtClean="0">
                <a:solidFill>
                  <a:schemeClr val="tx1"/>
                </a:solidFill>
                <a:effectLst/>
                <a:latin typeface="Arial" pitchFamily="34" charset="0"/>
                <a:cs typeface="Arial" pitchFamily="34" charset="0"/>
              </a:rPr>
              <a:t>?</a:t>
            </a: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A.  </a:t>
            </a:r>
            <a:r>
              <a:rPr lang="en-US" sz="3200" b="0" dirty="0" smtClean="0">
                <a:solidFill>
                  <a:schemeClr val="tx1"/>
                </a:solidFill>
                <a:effectLst/>
                <a:latin typeface="Arial" pitchFamily="34" charset="0"/>
                <a:cs typeface="Arial" pitchFamily="34" charset="0"/>
              </a:rPr>
              <a:t>Within 48 hours after the class.</a:t>
            </a:r>
            <a:endParaRPr lang="en-US" sz="3200" b="0" dirty="0">
              <a:solidFill>
                <a:schemeClr val="tx1"/>
              </a:solidFill>
              <a:effectLst/>
              <a:latin typeface="Arial" pitchFamily="34" charset="0"/>
              <a:cs typeface="Arial" pitchFamily="34" charset="0"/>
            </a:endParaRPr>
          </a:p>
        </p:txBody>
      </p:sp>
      <p:pic>
        <p:nvPicPr>
          <p:cNvPr id="3" name="~PP359.WAV">
            <a:hlinkClick r:id="" action="ppaction://media"/>
          </p:cNvPr>
          <p:cNvPicPr>
            <a:picLocks noRot="1" noChangeAspect="1"/>
          </p:cNvPicPr>
          <p:nvPr>
            <a:wavAudioFile r:embed="rId1" name="~PP35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83929907"/>
      </p:ext>
    </p:extLst>
  </p:cSld>
  <p:clrMapOvr>
    <a:masterClrMapping/>
  </p:clrMapOvr>
  <p:transition advClick="0" advTm="11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85800" y="2590800"/>
            <a:ext cx="7848600" cy="1371600"/>
          </a:xfrm>
        </p:spPr>
        <p:txBody>
          <a:bodyPr>
            <a:normAutofit fontScale="90000"/>
          </a:bodyPr>
          <a:lstStyle/>
          <a:p>
            <a:pPr marL="25400" indent="-25400" algn="l">
              <a:buFontTx/>
              <a:buAutoNum type="alphaUcPeriod" startAt="17"/>
            </a:pPr>
            <a:r>
              <a:rPr lang="en-US" sz="3200" b="0" dirty="0">
                <a:solidFill>
                  <a:schemeClr val="tx1"/>
                </a:solidFill>
                <a:effectLst/>
                <a:latin typeface="Arial" pitchFamily="34" charset="0"/>
                <a:cs typeface="Arial" pitchFamily="34" charset="0"/>
              </a:rPr>
              <a:t>   </a:t>
            </a:r>
            <a:r>
              <a:rPr lang="en-US" sz="3200" dirty="0">
                <a:solidFill>
                  <a:schemeClr val="tx1"/>
                </a:solidFill>
                <a:effectLst/>
                <a:latin typeface="Arial" pitchFamily="34" charset="0"/>
                <a:cs typeface="Arial" pitchFamily="34" charset="0"/>
              </a:rPr>
              <a:t>A student is not sure what classes he/she still needs, how can he/she find out?</a:t>
            </a: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A.  </a:t>
            </a:r>
            <a:r>
              <a:rPr lang="en-US" sz="3200" b="0" dirty="0" smtClean="0">
                <a:solidFill>
                  <a:schemeClr val="tx1"/>
                </a:solidFill>
                <a:effectLst/>
                <a:latin typeface="Arial" pitchFamily="34" charset="0"/>
                <a:cs typeface="Arial" pitchFamily="34" charset="0"/>
              </a:rPr>
              <a:t>Members can look up their GRI class records on the </a:t>
            </a:r>
            <a:r>
              <a:rPr lang="en-US" sz="3200" dirty="0" smtClean="0">
                <a:effectLst/>
                <a:latin typeface="Arial" pitchFamily="34" charset="0"/>
                <a:cs typeface="Arial" pitchFamily="34" charset="0"/>
                <a:hlinkClick r:id="rId3"/>
              </a:rPr>
              <a:t>www.azgri.com</a:t>
            </a:r>
            <a:r>
              <a:rPr lang="en-US" sz="3200" dirty="0" smtClean="0">
                <a:effectLst/>
                <a:latin typeface="Arial" pitchFamily="34" charset="0"/>
                <a:cs typeface="Arial" pitchFamily="34" charset="0"/>
              </a:rPr>
              <a:t> </a:t>
            </a:r>
            <a:r>
              <a:rPr lang="en-US" sz="3200" b="0" dirty="0" smtClean="0">
                <a:solidFill>
                  <a:schemeClr val="tx1"/>
                </a:solidFill>
                <a:effectLst/>
                <a:latin typeface="Arial" pitchFamily="34" charset="0"/>
                <a:cs typeface="Arial" pitchFamily="34" charset="0"/>
              </a:rPr>
              <a:t>website</a:t>
            </a:r>
            <a:r>
              <a:rPr lang="en-US" sz="3600" b="0" dirty="0" smtClean="0">
                <a:solidFill>
                  <a:schemeClr val="tx1"/>
                </a:solidFill>
                <a:effectLst/>
                <a:latin typeface="Arial" pitchFamily="34" charset="0"/>
                <a:cs typeface="Arial" pitchFamily="34" charset="0"/>
              </a:rPr>
              <a:t>.</a:t>
            </a:r>
            <a:endParaRPr lang="en-US" sz="3600" b="0" dirty="0">
              <a:solidFill>
                <a:schemeClr val="tx1"/>
              </a:solidFill>
              <a:effectLst/>
              <a:latin typeface="Arial" pitchFamily="34" charset="0"/>
              <a:cs typeface="Arial" pitchFamily="34" charset="0"/>
            </a:endParaRPr>
          </a:p>
        </p:txBody>
      </p:sp>
      <p:pic>
        <p:nvPicPr>
          <p:cNvPr id="3" name="~PP431.WAV">
            <a:hlinkClick r:id="" action="ppaction://media"/>
          </p:cNvPr>
          <p:cNvPicPr>
            <a:picLocks noRot="1" noChangeAspect="1"/>
          </p:cNvPicPr>
          <p:nvPr>
            <a:wavAudioFile r:embed="rId1" name="~PP431.WAV"/>
          </p:nvPr>
        </p:nvPicPr>
        <p:blipFill>
          <a:blip r:embed="rId4" cstate="print"/>
          <a:stretch>
            <a:fillRect/>
          </a:stretch>
        </p:blipFill>
        <p:spPr>
          <a:xfrm>
            <a:off x="8737600" y="6451600"/>
            <a:ext cx="304800" cy="304800"/>
          </a:xfrm>
          <a:prstGeom prst="rect">
            <a:avLst/>
          </a:prstGeom>
        </p:spPr>
      </p:pic>
    </p:spTree>
  </p:cSld>
  <p:clrMapOvr>
    <a:masterClrMapping/>
  </p:clrMapOvr>
  <p:transition advClick="0" advTm="12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685800" y="2209800"/>
            <a:ext cx="7924800" cy="1752600"/>
          </a:xfrm>
        </p:spPr>
        <p:txBody>
          <a:bodyPr>
            <a:normAutofit fontScale="90000"/>
          </a:bodyPr>
          <a:lstStyle/>
          <a:p>
            <a:pPr marL="38100" indent="-38100">
              <a:buFontTx/>
              <a:buAutoNum type="alphaUcPeriod" startAt="17"/>
            </a:pPr>
            <a:r>
              <a:rPr lang="en-US" sz="3200" b="0" dirty="0">
                <a:solidFill>
                  <a:schemeClr val="tx1"/>
                </a:solidFill>
                <a:effectLst/>
                <a:latin typeface="Arial" pitchFamily="34" charset="0"/>
                <a:cs typeface="Arial" pitchFamily="34" charset="0"/>
              </a:rPr>
              <a:t>   </a:t>
            </a:r>
            <a:r>
              <a:rPr lang="en-US" sz="3200" dirty="0">
                <a:solidFill>
                  <a:schemeClr val="tx1"/>
                </a:solidFill>
                <a:effectLst/>
                <a:latin typeface="Arial" pitchFamily="34" charset="0"/>
                <a:cs typeface="Arial" pitchFamily="34" charset="0"/>
              </a:rPr>
              <a:t>This is student’s last class, what does he/she need to do?</a:t>
            </a: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A.  Fill out the Completion </a:t>
            </a:r>
            <a:r>
              <a:rPr lang="en-US" sz="3200" b="0" dirty="0" smtClean="0">
                <a:solidFill>
                  <a:schemeClr val="tx1"/>
                </a:solidFill>
                <a:effectLst/>
                <a:latin typeface="Arial" pitchFamily="34" charset="0"/>
                <a:cs typeface="Arial" pitchFamily="34" charset="0"/>
              </a:rPr>
              <a:t>Form which will be provided by the association staff. The form should be turned </a:t>
            </a:r>
            <a:r>
              <a:rPr lang="en-US" sz="3200" b="0" dirty="0">
                <a:solidFill>
                  <a:schemeClr val="tx1"/>
                </a:solidFill>
                <a:effectLst/>
                <a:latin typeface="Arial" pitchFamily="34" charset="0"/>
                <a:cs typeface="Arial" pitchFamily="34" charset="0"/>
              </a:rPr>
              <a:t>in to the monitor when student leaves </a:t>
            </a:r>
            <a:r>
              <a:rPr lang="en-US" sz="3200" b="0" dirty="0" smtClean="0">
                <a:solidFill>
                  <a:schemeClr val="tx1"/>
                </a:solidFill>
                <a:effectLst/>
                <a:latin typeface="Arial" pitchFamily="34" charset="0"/>
                <a:cs typeface="Arial" pitchFamily="34" charset="0"/>
              </a:rPr>
              <a:t>class</a:t>
            </a:r>
            <a:br>
              <a:rPr lang="en-US" sz="3200" b="0" dirty="0" smtClean="0">
                <a:solidFill>
                  <a:schemeClr val="tx1"/>
                </a:solidFill>
                <a:effectLst/>
                <a:latin typeface="Arial" pitchFamily="34" charset="0"/>
                <a:cs typeface="Arial" pitchFamily="34" charset="0"/>
              </a:rPr>
            </a:br>
            <a:r>
              <a:rPr lang="en-US" sz="3200" b="0" dirty="0" smtClean="0">
                <a:solidFill>
                  <a:schemeClr val="tx1"/>
                </a:solidFill>
                <a:effectLst/>
                <a:latin typeface="Arial" pitchFamily="34" charset="0"/>
                <a:cs typeface="Arial" pitchFamily="34" charset="0"/>
              </a:rPr>
              <a:t/>
            </a:r>
            <a:br>
              <a:rPr lang="en-US" sz="3200" b="0" dirty="0" smtClean="0">
                <a:solidFill>
                  <a:schemeClr val="tx1"/>
                </a:solidFill>
                <a:effectLst/>
                <a:latin typeface="Arial" pitchFamily="34" charset="0"/>
                <a:cs typeface="Arial" pitchFamily="34" charset="0"/>
              </a:rPr>
            </a:br>
            <a:r>
              <a:rPr lang="en-US" sz="3200" b="0" i="1" dirty="0" smtClean="0">
                <a:solidFill>
                  <a:schemeClr val="tx1"/>
                </a:solidFill>
                <a:effectLst/>
                <a:latin typeface="Arial" pitchFamily="34" charset="0"/>
                <a:cs typeface="Arial" pitchFamily="34" charset="0"/>
              </a:rPr>
              <a:t>(if student can’t remember exact dates of classes taken, put in the year and location)</a:t>
            </a:r>
            <a:endParaRPr lang="en-US" sz="3200" b="0" i="1" dirty="0">
              <a:solidFill>
                <a:schemeClr val="tx1"/>
              </a:solidFill>
              <a:effectLst/>
              <a:latin typeface="Arial" pitchFamily="34" charset="0"/>
              <a:cs typeface="Arial" pitchFamily="34" charset="0"/>
            </a:endParaRPr>
          </a:p>
        </p:txBody>
      </p:sp>
      <p:pic>
        <p:nvPicPr>
          <p:cNvPr id="4" name="~PP1466.WAV">
            <a:hlinkClick r:id="" action="ppaction://media"/>
          </p:cNvPr>
          <p:cNvPicPr>
            <a:picLocks noRot="1" noChangeAspect="1"/>
          </p:cNvPicPr>
          <p:nvPr>
            <a:wavAudioFile r:embed="rId1" name="~PP1466.WAV"/>
          </p:nvPr>
        </p:nvPicPr>
        <p:blipFill>
          <a:blip r:embed="rId4" cstate="print"/>
          <a:stretch>
            <a:fillRect/>
          </a:stretch>
        </p:blipFill>
        <p:spPr>
          <a:xfrm>
            <a:off x="8737600" y="6451600"/>
            <a:ext cx="304800" cy="304800"/>
          </a:xfrm>
          <a:prstGeom prst="rect">
            <a:avLst/>
          </a:prstGeom>
        </p:spPr>
      </p:pic>
    </p:spTree>
  </p:cSld>
  <p:clrMapOvr>
    <a:masterClrMapping/>
  </p:clrMapOvr>
  <p:transition advClick="0" advTm="24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685800" y="2590800"/>
            <a:ext cx="7848600" cy="1371600"/>
          </a:xfrm>
        </p:spPr>
        <p:txBody>
          <a:bodyPr>
            <a:normAutofit fontScale="90000"/>
          </a:bodyPr>
          <a:lstStyle/>
          <a:p>
            <a:pPr marL="25400" indent="-25400" algn="l">
              <a:buFontTx/>
              <a:buAutoNum type="alphaUcPeriod" startAt="17"/>
            </a:pPr>
            <a:r>
              <a:rPr lang="en-US" sz="3200" b="0" dirty="0">
                <a:solidFill>
                  <a:schemeClr val="tx1"/>
                </a:solidFill>
                <a:effectLst/>
                <a:latin typeface="Arial" pitchFamily="34" charset="0"/>
                <a:cs typeface="Arial" pitchFamily="34" charset="0"/>
              </a:rPr>
              <a:t>   </a:t>
            </a:r>
            <a:r>
              <a:rPr lang="en-US" sz="3200" dirty="0">
                <a:solidFill>
                  <a:schemeClr val="tx1"/>
                </a:solidFill>
                <a:effectLst/>
                <a:latin typeface="Arial" pitchFamily="34" charset="0"/>
                <a:cs typeface="Arial" pitchFamily="34" charset="0"/>
              </a:rPr>
              <a:t>A student attends the first day of the class, but can’t attend day two….can the student take the second day at another offering?</a:t>
            </a: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
            </a:r>
            <a:br>
              <a:rPr lang="en-US" sz="3200" b="0" dirty="0">
                <a:solidFill>
                  <a:schemeClr val="tx1"/>
                </a:solidFill>
                <a:effectLst/>
                <a:latin typeface="Arial" pitchFamily="34" charset="0"/>
                <a:cs typeface="Arial" pitchFamily="34" charset="0"/>
              </a:rPr>
            </a:br>
            <a:r>
              <a:rPr lang="en-US" sz="3200" b="0" dirty="0">
                <a:solidFill>
                  <a:schemeClr val="tx1"/>
                </a:solidFill>
                <a:effectLst/>
                <a:latin typeface="Arial" pitchFamily="34" charset="0"/>
                <a:cs typeface="Arial" pitchFamily="34" charset="0"/>
              </a:rPr>
              <a:t>A.  No</a:t>
            </a:r>
            <a:r>
              <a:rPr lang="en-US" sz="3600" b="0" dirty="0">
                <a:solidFill>
                  <a:schemeClr val="tx1"/>
                </a:solidFill>
                <a:effectLst/>
                <a:latin typeface="Arial" pitchFamily="34" charset="0"/>
                <a:cs typeface="Arial" pitchFamily="34" charset="0"/>
              </a:rPr>
              <a:t>.</a:t>
            </a:r>
          </a:p>
        </p:txBody>
      </p:sp>
      <p:pic>
        <p:nvPicPr>
          <p:cNvPr id="3" name="~PP660.WAV">
            <a:hlinkClick r:id="" action="ppaction://media"/>
          </p:cNvPr>
          <p:cNvPicPr>
            <a:picLocks noRot="1" noChangeAspect="1"/>
          </p:cNvPicPr>
          <p:nvPr>
            <a:wavAudioFile r:embed="rId1" name="~PP660.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15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719072">
            <a:normAutofit fontScale="90000"/>
          </a:bodyPr>
          <a:lstStyle/>
          <a:p>
            <a:pPr algn="l"/>
            <a:r>
              <a:rPr lang="en-US" dirty="0" smtClean="0"/>
              <a:t>Curriculum Risk Management</a:t>
            </a:r>
            <a:endParaRPr lang="en-US"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447800"/>
            <a:ext cx="6647914" cy="434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P3976.WAV">
            <a:hlinkClick r:id="" action="ppaction://media"/>
          </p:cNvPr>
          <p:cNvPicPr>
            <a:picLocks noRot="1" noChangeAspect="1"/>
          </p:cNvPicPr>
          <p:nvPr>
            <a:wavAudioFile r:embed="rId1" name="~PP3976.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902583678"/>
      </p:ext>
    </p:extLst>
  </p:cSld>
  <p:clrMapOvr>
    <a:masterClrMapping/>
  </p:clrMapOvr>
  <p:transition advClick="0" advTm="8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solidFill>
                  <a:schemeClr val="tx1"/>
                </a:solidFill>
                <a:effectLst/>
                <a:latin typeface="Arial" pitchFamily="34" charset="0"/>
                <a:cs typeface="Arial" pitchFamily="34" charset="0"/>
              </a:rPr>
              <a:t>Resources</a:t>
            </a:r>
            <a:r>
              <a:rPr lang="en-US" sz="5400" dirty="0"/>
              <a:t/>
            </a:r>
            <a:br>
              <a:rPr lang="en-US" sz="5400" dirty="0"/>
            </a:br>
            <a:r>
              <a:rPr lang="en-US" sz="2800" dirty="0"/>
              <a:t/>
            </a:r>
            <a:br>
              <a:rPr lang="en-US" sz="2800" dirty="0"/>
            </a:br>
            <a:endParaRPr lang="en-US" sz="2800" dirty="0"/>
          </a:p>
        </p:txBody>
      </p:sp>
      <p:pic>
        <p:nvPicPr>
          <p:cNvPr id="4" name="~PP2926.WAV">
            <a:hlinkClick r:id="" action="ppaction://media"/>
          </p:cNvPr>
          <p:cNvPicPr>
            <a:picLocks noRot="1" noChangeAspect="1"/>
          </p:cNvPicPr>
          <p:nvPr>
            <a:wavAudioFile r:embed="rId1" name="~PP2926.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2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7916" y="457200"/>
            <a:ext cx="8075083" cy="707886"/>
          </a:xfrm>
          <a:prstGeom prst="rect">
            <a:avLst/>
          </a:prstGeom>
          <a:noFill/>
        </p:spPr>
        <p:txBody>
          <a:bodyPr wrap="square" rtlCol="0">
            <a:spAutoFit/>
          </a:bodyPr>
          <a:lstStyle/>
          <a:p>
            <a:r>
              <a:rPr lang="en-US" sz="4000" b="1" dirty="0" smtClean="0">
                <a:solidFill>
                  <a:schemeClr val="accent1">
                    <a:lumMod val="50000"/>
                  </a:schemeClr>
                </a:solidFill>
                <a:latin typeface="Arial" pitchFamily="34" charset="0"/>
                <a:cs typeface="Arial" pitchFamily="34" charset="0"/>
              </a:rPr>
              <a:t>Join the Arizona GRI Facebook?</a:t>
            </a:r>
            <a:endParaRPr lang="en-US" sz="4000" dirty="0">
              <a:latin typeface="Arial" pitchFamily="34" charset="0"/>
              <a:cs typeface="Arial" pitchFamily="34" charset="0"/>
            </a:endParaRPr>
          </a:p>
        </p:txBody>
      </p:sp>
      <p:sp>
        <p:nvSpPr>
          <p:cNvPr id="2" name="TextBox 1"/>
          <p:cNvSpPr txBox="1"/>
          <p:nvPr/>
        </p:nvSpPr>
        <p:spPr>
          <a:xfrm>
            <a:off x="1524000" y="1752600"/>
            <a:ext cx="6324600" cy="369332"/>
          </a:xfrm>
          <a:prstGeom prst="rect">
            <a:avLst/>
          </a:prstGeom>
          <a:noFill/>
        </p:spPr>
        <p:txBody>
          <a:bodyPr wrap="square" rtlCol="0">
            <a:spAutoFit/>
          </a:bodyPr>
          <a:lstStyle/>
          <a:p>
            <a:r>
              <a:rPr lang="en-US" dirty="0"/>
              <a:t>https://www.facebook.com/groups/157505041546/</a:t>
            </a:r>
          </a:p>
        </p:txBody>
      </p:sp>
      <p:pic>
        <p:nvPicPr>
          <p:cNvPr id="5" name="~PP1189.WAV">
            <a:hlinkClick r:id="" action="ppaction://media"/>
          </p:cNvPr>
          <p:cNvPicPr>
            <a:picLocks noRot="1" noChangeAspect="1"/>
          </p:cNvPicPr>
          <p:nvPr>
            <a:wavAudioFile r:embed="rId1" name="~PP118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399844539"/>
      </p:ext>
    </p:extLst>
  </p:cSld>
  <p:clrMapOvr>
    <a:masterClrMapping/>
  </p:clrMapOvr>
  <p:transition advClick="0" advTm="8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077200" cy="1143000"/>
          </a:xfrm>
        </p:spPr>
        <p:txBody>
          <a:bodyPr lIns="1719072">
            <a:normAutofit fontScale="90000"/>
          </a:bodyPr>
          <a:lstStyle/>
          <a:p>
            <a:r>
              <a:rPr lang="en-US" dirty="0" smtClean="0"/>
              <a:t>Spread the word: Scholarships</a:t>
            </a:r>
            <a:endParaRPr lang="en-US" dirty="0"/>
          </a:p>
        </p:txBody>
      </p:sp>
      <p:pic>
        <p:nvPicPr>
          <p:cNvPr id="4" name="Content Placeholder 3" descr="GRI-logo [Converted].eps"/>
          <p:cNvPicPr>
            <a:picLocks noGrp="1" noChangeAspect="1"/>
          </p:cNvPicPr>
          <p:nvPr>
            <p:ph idx="1"/>
          </p:nvPr>
        </p:nvPicPr>
        <p:blipFill>
          <a:blip r:embed="rId4" cstate="print"/>
          <a:stretch>
            <a:fillRect/>
          </a:stretch>
        </p:blipFill>
        <p:spPr>
          <a:xfrm>
            <a:off x="7391400" y="5867400"/>
            <a:ext cx="1469400" cy="818400"/>
          </a:xfrm>
          <a:noFill/>
          <a:effectLst>
            <a:outerShdw blurRad="50800" dist="38100" dir="2700000" algn="tl" rotWithShape="0">
              <a:prstClr val="black">
                <a:alpha val="28000"/>
              </a:prstClr>
            </a:outerShdw>
          </a:effectLst>
        </p:spPr>
      </p:pic>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685800" y="1295400"/>
            <a:ext cx="8077200" cy="4616648"/>
          </a:xfrm>
          <a:prstGeom prst="rect">
            <a:avLst/>
          </a:prstGeom>
          <a:noFill/>
        </p:spPr>
        <p:txBody>
          <a:bodyPr wrap="square" rtlCol="0">
            <a:spAutoFit/>
          </a:bodyPr>
          <a:lstStyle/>
          <a:p>
            <a:r>
              <a:rPr lang="en-US" sz="2400" dirty="0" smtClean="0"/>
              <a:t>2014:  $15,000 targeted for GRI Scholarship</a:t>
            </a:r>
          </a:p>
          <a:p>
            <a:endParaRPr lang="en-US" sz="2400" dirty="0"/>
          </a:p>
          <a:p>
            <a:pPr marL="285750" indent="-285750">
              <a:buFont typeface="Arial" panose="020B0604020202020204" pitchFamily="34" charset="0"/>
              <a:buChar char="•"/>
            </a:pPr>
            <a:r>
              <a:rPr lang="en-US" sz="2400" dirty="0" smtClean="0"/>
              <a:t>Get Smart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Class scholarship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2400" dirty="0" smtClean="0"/>
          </a:p>
          <a:p>
            <a:r>
              <a:rPr lang="en-US" sz="2400" b="1" dirty="0" smtClean="0"/>
              <a:t>Spread the Word:  </a:t>
            </a:r>
            <a:r>
              <a:rPr lang="en-US" sz="2400" dirty="0" smtClean="0"/>
              <a:t>Talk to the agents in your office – let them know about this opportunity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dirty="0"/>
          </a:p>
        </p:txBody>
      </p:sp>
      <p:pic>
        <p:nvPicPr>
          <p:cNvPr id="614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191000" y="1981200"/>
            <a:ext cx="1890712" cy="12303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P2347.WAV">
            <a:hlinkClick r:id="" action="ppaction://media"/>
          </p:cNvPr>
          <p:cNvPicPr>
            <a:picLocks noRot="1" noChangeAspect="1"/>
          </p:cNvPicPr>
          <p:nvPr>
            <a:wavAudioFile r:embed="rId1" name="~PP2347.WAV"/>
          </p:nvPr>
        </p:nvPicPr>
        <p:blipFill>
          <a:blip r:embed="rId6"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618381568"/>
      </p:ext>
    </p:extLst>
  </p:cSld>
  <p:clrMapOvr>
    <a:masterClrMapping/>
  </p:clrMapOvr>
  <p:transition advClick="0" advTm="54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3"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
                                        <p:tgtEl>
                                          <p:spTgt spid="4"/>
                                        </p:tgtEl>
                                      </p:cBhvr>
                                    </p:animEffect>
                                    <p:anim calcmode="lin" valueType="num">
                                      <p:cBhvr>
                                        <p:cTn id="11" dur="400" fill="hold"/>
                                        <p:tgtEl>
                                          <p:spTgt spid="4"/>
                                        </p:tgtEl>
                                        <p:attrNameLst>
                                          <p:attrName>ppt_x</p:attrName>
                                        </p:attrNameLst>
                                      </p:cBhvr>
                                      <p:tavLst>
                                        <p:tav tm="0">
                                          <p:val>
                                            <p:strVal val="#ppt_x"/>
                                          </p:val>
                                        </p:tav>
                                        <p:tav tm="100000">
                                          <p:val>
                                            <p:strVal val="#ppt_x"/>
                                          </p:val>
                                        </p:tav>
                                      </p:tavLst>
                                    </p:anim>
                                    <p:anim calcmode="lin" valueType="num">
                                      <p:cBhvr>
                                        <p:cTn id="12" dur="400" fill="hold"/>
                                        <p:tgtEl>
                                          <p:spTgt spid="4"/>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4800" b="0" dirty="0" smtClean="0">
                <a:solidFill>
                  <a:schemeClr val="tx1"/>
                </a:solidFill>
                <a:effectLst/>
                <a:latin typeface="Arial" pitchFamily="34" charset="0"/>
                <a:cs typeface="Arial" pitchFamily="34" charset="0"/>
              </a:rPr>
              <a:t>Complete set of Monitor materials can be downloaded from</a:t>
            </a:r>
            <a:br>
              <a:rPr lang="en-US" sz="4800" b="0" dirty="0" smtClean="0">
                <a:solidFill>
                  <a:schemeClr val="tx1"/>
                </a:solidFill>
                <a:effectLst/>
                <a:latin typeface="Arial" pitchFamily="34" charset="0"/>
                <a:cs typeface="Arial" pitchFamily="34" charset="0"/>
              </a:rPr>
            </a:br>
            <a:r>
              <a:rPr lang="en-US" sz="4800" b="0" dirty="0" smtClean="0">
                <a:solidFill>
                  <a:schemeClr val="tx1"/>
                </a:solidFill>
                <a:effectLst/>
                <a:latin typeface="Arial" pitchFamily="34" charset="0"/>
                <a:cs typeface="Arial" pitchFamily="34" charset="0"/>
              </a:rPr>
              <a:t> </a:t>
            </a:r>
            <a:r>
              <a:rPr lang="en-US" sz="5400" b="1" dirty="0" smtClean="0">
                <a:effectLst/>
                <a:latin typeface="Arial" pitchFamily="34" charset="0"/>
                <a:cs typeface="Arial" pitchFamily="34" charset="0"/>
                <a:hlinkClick r:id="rId4"/>
              </a:rPr>
              <a:t>www.azgri.com</a:t>
            </a: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4" name="~PP1233.WAV">
            <a:hlinkClick r:id="" action="ppaction://media"/>
          </p:cNvPr>
          <p:cNvPicPr>
            <a:picLocks noRot="1" noChangeAspect="1"/>
          </p:cNvPicPr>
          <p:nvPr>
            <a:wavAudioFile r:embed="rId1" name="~PP1233.WAV"/>
          </p:nvPr>
        </p:nvPicPr>
        <p:blipFill>
          <a:blip r:embed="rId5" cstate="print"/>
          <a:stretch>
            <a:fillRect/>
          </a:stretch>
        </p:blipFill>
        <p:spPr>
          <a:xfrm>
            <a:off x="8737600" y="6451600"/>
            <a:ext cx="304800" cy="304800"/>
          </a:xfrm>
          <a:prstGeom prst="rect">
            <a:avLst/>
          </a:prstGeom>
        </p:spPr>
      </p:pic>
    </p:spTree>
  </p:cSld>
  <p:clrMapOvr>
    <a:masterClrMapping/>
  </p:clrMapOvr>
  <p:transition advClick="0" advTm="3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4800" b="0" dirty="0" smtClean="0">
                <a:solidFill>
                  <a:schemeClr val="tx1"/>
                </a:solidFill>
                <a:effectLst/>
                <a:latin typeface="Arial" pitchFamily="34" charset="0"/>
                <a:cs typeface="Arial" pitchFamily="34" charset="0"/>
              </a:rPr>
              <a:t>Student Resources found on</a:t>
            </a:r>
            <a:br>
              <a:rPr lang="en-US" sz="4800" b="0" dirty="0" smtClean="0">
                <a:solidFill>
                  <a:schemeClr val="tx1"/>
                </a:solidFill>
                <a:effectLst/>
                <a:latin typeface="Arial" pitchFamily="34" charset="0"/>
                <a:cs typeface="Arial" pitchFamily="34" charset="0"/>
              </a:rPr>
            </a:br>
            <a:r>
              <a:rPr lang="en-US" sz="4800" b="0" dirty="0" smtClean="0">
                <a:solidFill>
                  <a:schemeClr val="tx1"/>
                </a:solidFill>
                <a:effectLst/>
                <a:latin typeface="Arial" pitchFamily="34" charset="0"/>
                <a:cs typeface="Arial" pitchFamily="34" charset="0"/>
              </a:rPr>
              <a:t> </a:t>
            </a:r>
            <a:r>
              <a:rPr lang="en-US" sz="5400" b="1" dirty="0" smtClean="0">
                <a:effectLst/>
                <a:latin typeface="Arial" pitchFamily="34" charset="0"/>
                <a:cs typeface="Arial" pitchFamily="34" charset="0"/>
                <a:hlinkClick r:id="rId4"/>
              </a:rPr>
              <a:t>www.azgri.com</a:t>
            </a: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4" name="~PP4014.WAV">
            <a:hlinkClick r:id="" action="ppaction://media"/>
          </p:cNvPr>
          <p:cNvPicPr>
            <a:picLocks noRot="1" noChangeAspect="1"/>
          </p:cNvPicPr>
          <p:nvPr>
            <a:wavAudioFile r:embed="rId1" name="~PP4014.WAV"/>
          </p:nvPr>
        </p:nvPicPr>
        <p:blipFill>
          <a:blip r:embed="rId5" cstate="print"/>
          <a:stretch>
            <a:fillRect/>
          </a:stretch>
        </p:blipFill>
        <p:spPr>
          <a:xfrm>
            <a:off x="8737600" y="6451600"/>
            <a:ext cx="304800" cy="304800"/>
          </a:xfrm>
          <a:prstGeom prst="rect">
            <a:avLst/>
          </a:prstGeom>
        </p:spPr>
      </p:pic>
    </p:spTree>
  </p:cSld>
  <p:clrMapOvr>
    <a:masterClrMapping/>
  </p:clrMapOvr>
  <p:transition advClick="0" advTm="2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1026" name="Picture 2"/>
          <p:cNvPicPr>
            <a:picLocks noChangeAspect="1" noChangeArrowheads="1"/>
          </p:cNvPicPr>
          <p:nvPr/>
        </p:nvPicPr>
        <p:blipFill>
          <a:blip r:embed="rId4" cstate="print"/>
          <a:srcRect/>
          <a:stretch>
            <a:fillRect/>
          </a:stretch>
        </p:blipFill>
        <p:spPr bwMode="auto">
          <a:xfrm>
            <a:off x="762000" y="228600"/>
            <a:ext cx="8001000" cy="2068669"/>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828800" y="2362200"/>
            <a:ext cx="5943600" cy="4022987"/>
          </a:xfrm>
          <a:prstGeom prst="rect">
            <a:avLst/>
          </a:prstGeom>
          <a:noFill/>
          <a:ln w="9525">
            <a:noFill/>
            <a:miter lim="800000"/>
            <a:headEnd/>
            <a:tailEnd/>
          </a:ln>
        </p:spPr>
      </p:pic>
      <p:pic>
        <p:nvPicPr>
          <p:cNvPr id="6" name="~PP2532.WAV">
            <a:hlinkClick r:id="" action="ppaction://media"/>
          </p:cNvPr>
          <p:cNvPicPr>
            <a:picLocks noRot="1" noChangeAspect="1"/>
          </p:cNvPicPr>
          <p:nvPr>
            <a:wavAudioFile r:embed="rId1" name="~PP2532.WAV"/>
          </p:nvPr>
        </p:nvPicPr>
        <p:blipFill>
          <a:blip r:embed="rId6" cstate="print"/>
          <a:stretch>
            <a:fillRect/>
          </a:stretch>
        </p:blipFill>
        <p:spPr>
          <a:xfrm>
            <a:off x="8737600" y="6451600"/>
            <a:ext cx="304800" cy="304800"/>
          </a:xfrm>
          <a:prstGeom prst="rect">
            <a:avLst/>
          </a:prstGeom>
        </p:spPr>
      </p:pic>
    </p:spTree>
  </p:cSld>
  <p:clrMapOvr>
    <a:masterClrMapping/>
  </p:clrMapOvr>
  <p:transition advClick="0" advTm="22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2050" name="Picture 2"/>
          <p:cNvPicPr>
            <a:picLocks noChangeAspect="1" noChangeArrowheads="1"/>
          </p:cNvPicPr>
          <p:nvPr/>
        </p:nvPicPr>
        <p:blipFill>
          <a:blip r:embed="rId4" cstate="print"/>
          <a:srcRect/>
          <a:stretch>
            <a:fillRect/>
          </a:stretch>
        </p:blipFill>
        <p:spPr bwMode="auto">
          <a:xfrm>
            <a:off x="762000" y="228600"/>
            <a:ext cx="7848600" cy="2029266"/>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524000" y="2286000"/>
            <a:ext cx="6477000" cy="4279926"/>
          </a:xfrm>
          <a:prstGeom prst="rect">
            <a:avLst/>
          </a:prstGeom>
          <a:noFill/>
          <a:ln w="9525">
            <a:noFill/>
            <a:miter lim="800000"/>
            <a:headEnd/>
            <a:tailEnd/>
          </a:ln>
        </p:spPr>
      </p:pic>
      <p:pic>
        <p:nvPicPr>
          <p:cNvPr id="6" name="~PP2385.WAV">
            <a:hlinkClick r:id="" action="ppaction://media"/>
          </p:cNvPr>
          <p:cNvPicPr>
            <a:picLocks noRot="1" noChangeAspect="1"/>
          </p:cNvPicPr>
          <p:nvPr>
            <a:wavAudioFile r:embed="rId1" name="~PP2385.WAV"/>
          </p:nvPr>
        </p:nvPicPr>
        <p:blipFill>
          <a:blip r:embed="rId6" cstate="print"/>
          <a:stretch>
            <a:fillRect/>
          </a:stretch>
        </p:blipFill>
        <p:spPr>
          <a:xfrm>
            <a:off x="8737600" y="6451600"/>
            <a:ext cx="304800" cy="304800"/>
          </a:xfrm>
          <a:prstGeom prst="rect">
            <a:avLst/>
          </a:prstGeom>
        </p:spPr>
      </p:pic>
    </p:spTree>
  </p:cSld>
  <p:clrMapOvr>
    <a:masterClrMapping/>
  </p:clrMapOvr>
  <p:transition advClick="0" advTm="11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3074" name="Picture 2"/>
          <p:cNvPicPr>
            <a:picLocks noChangeAspect="1" noChangeArrowheads="1"/>
          </p:cNvPicPr>
          <p:nvPr/>
        </p:nvPicPr>
        <p:blipFill>
          <a:blip r:embed="rId4" cstate="print"/>
          <a:srcRect/>
          <a:stretch>
            <a:fillRect/>
          </a:stretch>
        </p:blipFill>
        <p:spPr bwMode="auto">
          <a:xfrm>
            <a:off x="685800" y="381000"/>
            <a:ext cx="8001000" cy="2068669"/>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914400" y="2895600"/>
            <a:ext cx="7620000" cy="3336197"/>
          </a:xfrm>
          <a:prstGeom prst="rect">
            <a:avLst/>
          </a:prstGeom>
          <a:noFill/>
          <a:ln w="9525">
            <a:noFill/>
            <a:miter lim="800000"/>
            <a:headEnd/>
            <a:tailEnd/>
          </a:ln>
        </p:spPr>
      </p:pic>
      <p:pic>
        <p:nvPicPr>
          <p:cNvPr id="5" name="~PP2110.WAV">
            <a:hlinkClick r:id="" action="ppaction://media"/>
          </p:cNvPr>
          <p:cNvPicPr>
            <a:picLocks noRot="1" noChangeAspect="1"/>
          </p:cNvPicPr>
          <p:nvPr>
            <a:wavAudioFile r:embed="rId1" name="~PP2110.WAV"/>
          </p:nvPr>
        </p:nvPicPr>
        <p:blipFill>
          <a:blip r:embed="rId6" cstate="print"/>
          <a:stretch>
            <a:fillRect/>
          </a:stretch>
        </p:blipFill>
        <p:spPr>
          <a:xfrm>
            <a:off x="8737600" y="6451600"/>
            <a:ext cx="304800" cy="304800"/>
          </a:xfrm>
          <a:prstGeom prst="rect">
            <a:avLst/>
          </a:prstGeom>
        </p:spPr>
      </p:pic>
    </p:spTree>
  </p:cSld>
  <p:clrMapOvr>
    <a:masterClrMapping/>
  </p:clrMapOvr>
  <p:transition advClick="0" advTm="15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4098" name="Picture 2"/>
          <p:cNvPicPr>
            <a:picLocks noChangeAspect="1" noChangeArrowheads="1"/>
          </p:cNvPicPr>
          <p:nvPr/>
        </p:nvPicPr>
        <p:blipFill>
          <a:blip r:embed="rId4" cstate="print"/>
          <a:srcRect/>
          <a:stretch>
            <a:fillRect/>
          </a:stretch>
        </p:blipFill>
        <p:spPr bwMode="auto">
          <a:xfrm>
            <a:off x="838200" y="609600"/>
            <a:ext cx="8153400" cy="2108072"/>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990600" y="3200400"/>
            <a:ext cx="7543800" cy="2581382"/>
          </a:xfrm>
          <a:prstGeom prst="rect">
            <a:avLst/>
          </a:prstGeom>
          <a:noFill/>
          <a:ln w="9525">
            <a:noFill/>
            <a:miter lim="800000"/>
            <a:headEnd/>
            <a:tailEnd/>
          </a:ln>
        </p:spPr>
      </p:pic>
      <p:pic>
        <p:nvPicPr>
          <p:cNvPr id="5" name="~PP603.WAV">
            <a:hlinkClick r:id="" action="ppaction://media"/>
          </p:cNvPr>
          <p:cNvPicPr>
            <a:picLocks noRot="1" noChangeAspect="1"/>
          </p:cNvPicPr>
          <p:nvPr>
            <a:wavAudioFile r:embed="rId1" name="~PP603.WAV"/>
          </p:nvPr>
        </p:nvPicPr>
        <p:blipFill>
          <a:blip r:embed="rId6" cstate="print"/>
          <a:stretch>
            <a:fillRect/>
          </a:stretch>
        </p:blipFill>
        <p:spPr>
          <a:xfrm>
            <a:off x="8737600" y="6451600"/>
            <a:ext cx="304800" cy="304800"/>
          </a:xfrm>
          <a:prstGeom prst="rect">
            <a:avLst/>
          </a:prstGeom>
        </p:spPr>
      </p:pic>
    </p:spTree>
  </p:cSld>
  <p:clrMapOvr>
    <a:masterClrMapping/>
  </p:clrMapOvr>
  <p:transition advClick="0" advTm="10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5122" name="Picture 2"/>
          <p:cNvPicPr>
            <a:picLocks noChangeAspect="1" noChangeArrowheads="1"/>
          </p:cNvPicPr>
          <p:nvPr/>
        </p:nvPicPr>
        <p:blipFill>
          <a:blip r:embed="rId4" cstate="print"/>
          <a:srcRect/>
          <a:stretch>
            <a:fillRect/>
          </a:stretch>
        </p:blipFill>
        <p:spPr bwMode="auto">
          <a:xfrm>
            <a:off x="685800" y="457200"/>
            <a:ext cx="8153400" cy="2108072"/>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1066800" y="2590800"/>
            <a:ext cx="7467600" cy="3954330"/>
          </a:xfrm>
          <a:prstGeom prst="rect">
            <a:avLst/>
          </a:prstGeom>
          <a:noFill/>
          <a:ln w="9525">
            <a:noFill/>
            <a:miter lim="800000"/>
            <a:headEnd/>
            <a:tailEnd/>
          </a:ln>
        </p:spPr>
      </p:pic>
      <p:pic>
        <p:nvPicPr>
          <p:cNvPr id="5" name="~PP4052.WAV">
            <a:hlinkClick r:id="" action="ppaction://media"/>
          </p:cNvPr>
          <p:cNvPicPr>
            <a:picLocks noRot="1" noChangeAspect="1"/>
          </p:cNvPicPr>
          <p:nvPr>
            <a:wavAudioFile r:embed="rId1" name="~PP4052.WAV"/>
          </p:nvPr>
        </p:nvPicPr>
        <p:blipFill>
          <a:blip r:embed="rId6" cstate="print"/>
          <a:stretch>
            <a:fillRect/>
          </a:stretch>
        </p:blipFill>
        <p:spPr>
          <a:xfrm>
            <a:off x="8737600" y="6451600"/>
            <a:ext cx="304800" cy="304800"/>
          </a:xfrm>
          <a:prstGeom prst="rect">
            <a:avLst/>
          </a:prstGeom>
        </p:spPr>
      </p:pic>
    </p:spTree>
  </p:cSld>
  <p:clrMapOvr>
    <a:masterClrMapping/>
  </p:clrMapOvr>
  <p:transition advClick="0" advTm="11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719072">
            <a:normAutofit/>
          </a:bodyPr>
          <a:lstStyle/>
          <a:p>
            <a:pPr algn="l"/>
            <a:r>
              <a:rPr lang="en-US" dirty="0" smtClean="0"/>
              <a:t>Curriculum Elective</a:t>
            </a:r>
            <a:endParaRPr lang="en-US" dirty="0"/>
          </a:p>
        </p:txBody>
      </p:sp>
      <p:sp>
        <p:nvSpPr>
          <p:cNvPr id="6" name="Rectangle 5"/>
          <p:cNvSpPr/>
          <p:nvPr/>
        </p:nvSpPr>
        <p:spPr>
          <a:xfrm>
            <a:off x="0" y="6248400"/>
            <a:ext cx="8139055" cy="315471"/>
          </a:xfrm>
          <a:prstGeom prst="rect">
            <a:avLst/>
          </a:prstGeom>
          <a:noFill/>
        </p:spPr>
        <p:txBody>
          <a:bodyPr wrap="square" lIns="91440" tIns="45720" rIns="91440" bIns="45720">
            <a:spAutoFit/>
          </a:bodyPr>
          <a:lstStyle/>
          <a:p>
            <a:pPr algn="ctr"/>
            <a:r>
              <a:rPr lang="en-US" sz="1450" b="1" cap="all" spc="800" dirty="0" smtClean="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ARIZONA ASSOCIATION OF REALTORS®</a:t>
            </a:r>
            <a:endParaRPr lang="en-US" sz="1450" b="1" cap="all" spc="800" dirty="0">
              <a:ln w="0"/>
              <a:gradFill flip="none">
                <a:gsLst>
                  <a:gs pos="0">
                    <a:schemeClr val="tx1"/>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52588" y="1595438"/>
            <a:ext cx="5838825" cy="3667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P2128.WAV">
            <a:hlinkClick r:id="" action="ppaction://media"/>
          </p:cNvPr>
          <p:cNvPicPr>
            <a:picLocks noRot="1" noChangeAspect="1"/>
          </p:cNvPicPr>
          <p:nvPr>
            <a:wavAudioFile r:embed="rId1" name="~PP2128.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516347885"/>
      </p:ext>
    </p:extLst>
  </p:cSld>
  <p:clrMapOvr>
    <a:masterClrMapping/>
  </p:clrMapOvr>
  <p:transition advClick="0" advTm="6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6146" name="Picture 2"/>
          <p:cNvPicPr>
            <a:picLocks noChangeAspect="1" noChangeArrowheads="1"/>
          </p:cNvPicPr>
          <p:nvPr/>
        </p:nvPicPr>
        <p:blipFill>
          <a:blip r:embed="rId4" cstate="print"/>
          <a:srcRect/>
          <a:stretch>
            <a:fillRect/>
          </a:stretch>
        </p:blipFill>
        <p:spPr bwMode="auto">
          <a:xfrm>
            <a:off x="685800" y="381000"/>
            <a:ext cx="8001000" cy="2068669"/>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1905000" y="2667000"/>
            <a:ext cx="5943600" cy="3623699"/>
          </a:xfrm>
          <a:prstGeom prst="rect">
            <a:avLst/>
          </a:prstGeom>
          <a:noFill/>
          <a:ln w="9525">
            <a:noFill/>
            <a:miter lim="800000"/>
            <a:headEnd/>
            <a:tailEnd/>
          </a:ln>
        </p:spPr>
      </p:pic>
      <p:pic>
        <p:nvPicPr>
          <p:cNvPr id="5" name="~PP1519.WAV">
            <a:hlinkClick r:id="" action="ppaction://media"/>
          </p:cNvPr>
          <p:cNvPicPr>
            <a:picLocks noRot="1" noChangeAspect="1"/>
          </p:cNvPicPr>
          <p:nvPr>
            <a:wavAudioFile r:embed="rId1" name="~PP1519.WAV"/>
          </p:nvPr>
        </p:nvPicPr>
        <p:blipFill>
          <a:blip r:embed="rId6" cstate="print"/>
          <a:stretch>
            <a:fillRect/>
          </a:stretch>
        </p:blipFill>
        <p:spPr>
          <a:xfrm>
            <a:off x="8737600" y="6451600"/>
            <a:ext cx="304800" cy="304800"/>
          </a:xfrm>
          <a:prstGeom prst="rect">
            <a:avLst/>
          </a:prstGeom>
        </p:spPr>
      </p:pic>
    </p:spTree>
  </p:cSld>
  <p:clrMapOvr>
    <a:masterClrMapping/>
  </p:clrMapOvr>
  <p:transition advClick="0" advTm="1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t/>
            </a:r>
            <a:br>
              <a:rPr lang="en-US" sz="5400" b="1" dirty="0" smtClean="0"/>
            </a:br>
            <a:r>
              <a:rPr lang="en-US" sz="5400" dirty="0"/>
              <a:t/>
            </a:r>
            <a:br>
              <a:rPr lang="en-US" sz="5400" dirty="0"/>
            </a:br>
            <a:r>
              <a:rPr lang="en-US" sz="2800" dirty="0"/>
              <a:t/>
            </a:r>
            <a:br>
              <a:rPr lang="en-US" sz="2800" dirty="0"/>
            </a:br>
            <a:endParaRPr lang="en-US" sz="2800" dirty="0"/>
          </a:p>
        </p:txBody>
      </p:sp>
      <p:pic>
        <p:nvPicPr>
          <p:cNvPr id="7170" name="Picture 2"/>
          <p:cNvPicPr>
            <a:picLocks noChangeAspect="1" noChangeArrowheads="1"/>
          </p:cNvPicPr>
          <p:nvPr/>
        </p:nvPicPr>
        <p:blipFill>
          <a:blip r:embed="rId4" cstate="print"/>
          <a:srcRect/>
          <a:stretch>
            <a:fillRect/>
          </a:stretch>
        </p:blipFill>
        <p:spPr bwMode="auto">
          <a:xfrm>
            <a:off x="1524000" y="228600"/>
            <a:ext cx="6553200" cy="5951273"/>
          </a:xfrm>
          <a:prstGeom prst="rect">
            <a:avLst/>
          </a:prstGeom>
          <a:noFill/>
          <a:ln w="9525">
            <a:noFill/>
            <a:miter lim="800000"/>
            <a:headEnd/>
            <a:tailEnd/>
          </a:ln>
        </p:spPr>
      </p:pic>
      <p:pic>
        <p:nvPicPr>
          <p:cNvPr id="4" name="~PP699.WAV">
            <a:hlinkClick r:id="" action="ppaction://media"/>
          </p:cNvPr>
          <p:cNvPicPr>
            <a:picLocks noRot="1" noChangeAspect="1"/>
          </p:cNvPicPr>
          <p:nvPr>
            <a:wavAudioFile r:embed="rId1" name="~PP699.WAV"/>
          </p:nvPr>
        </p:nvPicPr>
        <p:blipFill>
          <a:blip r:embed="rId5" cstate="print"/>
          <a:stretch>
            <a:fillRect/>
          </a:stretch>
        </p:blipFill>
        <p:spPr>
          <a:xfrm>
            <a:off x="8737600" y="6451600"/>
            <a:ext cx="304800" cy="304800"/>
          </a:xfrm>
          <a:prstGeom prst="rect">
            <a:avLst/>
          </a:prstGeom>
        </p:spPr>
      </p:pic>
    </p:spTree>
  </p:cSld>
  <p:clrMapOvr>
    <a:masterClrMapping/>
  </p:clrMapOvr>
  <p:transition advClick="0" advTm="11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447800"/>
            <a:ext cx="8229600" cy="4343400"/>
          </a:xfrm>
        </p:spPr>
        <p:txBody>
          <a:bodyPr/>
          <a:lstStyle/>
          <a:p>
            <a:pPr algn="ctr">
              <a:lnSpc>
                <a:spcPct val="70000"/>
              </a:lnSpc>
            </a:pPr>
            <a:r>
              <a:rPr lang="en-US" sz="5400" b="1" dirty="0" smtClean="0">
                <a:solidFill>
                  <a:schemeClr val="tx1"/>
                </a:solidFill>
                <a:effectLst/>
                <a:latin typeface="Arial" pitchFamily="34" charset="0"/>
                <a:cs typeface="Arial" pitchFamily="34" charset="0"/>
              </a:rPr>
              <a:t>Now What?</a:t>
            </a:r>
            <a:r>
              <a:rPr lang="en-US" sz="5400" dirty="0"/>
              <a:t/>
            </a:r>
            <a:br>
              <a:rPr lang="en-US" sz="5400" dirty="0"/>
            </a:br>
            <a:r>
              <a:rPr lang="en-US" sz="2800" dirty="0"/>
              <a:t/>
            </a:r>
            <a:br>
              <a:rPr lang="en-US" sz="2800" dirty="0"/>
            </a:br>
            <a:endParaRPr lang="en-US" sz="2800" dirty="0"/>
          </a:p>
        </p:txBody>
      </p:sp>
      <p:pic>
        <p:nvPicPr>
          <p:cNvPr id="3" name="~PP3184.WAV">
            <a:hlinkClick r:id="" action="ppaction://media"/>
          </p:cNvPr>
          <p:cNvPicPr>
            <a:picLocks noRot="1" noChangeAspect="1"/>
          </p:cNvPicPr>
          <p:nvPr>
            <a:wavAudioFile r:embed="rId1" name="~PP3184.WAV"/>
          </p:nvPr>
        </p:nvPicPr>
        <p:blipFill>
          <a:blip r:embed="rId3" cstate="print"/>
          <a:stretch>
            <a:fillRect/>
          </a:stretch>
        </p:blipFill>
        <p:spPr>
          <a:xfrm>
            <a:off x="8737600" y="6451600"/>
            <a:ext cx="304800" cy="304800"/>
          </a:xfrm>
          <a:prstGeom prst="rect">
            <a:avLst/>
          </a:prstGeom>
        </p:spPr>
      </p:pic>
    </p:spTree>
  </p:cSld>
  <p:clrMapOvr>
    <a:masterClrMapping/>
  </p:clrMapOvr>
  <p:transition advClick="0" advTm="2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676400"/>
            <a:ext cx="8001000" cy="1200329"/>
          </a:xfrm>
          <a:prstGeom prst="rect">
            <a:avLst/>
          </a:prstGeom>
          <a:noFill/>
        </p:spPr>
        <p:txBody>
          <a:bodyPr wrap="square" rtlCol="0">
            <a:spAutoFit/>
          </a:bodyPr>
          <a:lstStyle/>
          <a:p>
            <a:pPr>
              <a:buFont typeface="Arial" pitchFamily="34" charset="0"/>
              <a:buChar char="•"/>
            </a:pPr>
            <a:r>
              <a:rPr lang="en-US" sz="2400" dirty="0" smtClean="0">
                <a:latin typeface="Arial" pitchFamily="34" charset="0"/>
                <a:cs typeface="Arial" pitchFamily="34" charset="0"/>
              </a:rPr>
              <a:t>AAR will add you to our Approved Monitor List and notify the local associations that you are now approved to monitor.</a:t>
            </a:r>
            <a:endParaRPr lang="en-US" sz="2400" dirty="0">
              <a:latin typeface="Arial" pitchFamily="34" charset="0"/>
              <a:cs typeface="Arial" pitchFamily="34" charset="0"/>
            </a:endParaRPr>
          </a:p>
        </p:txBody>
      </p:sp>
      <p:sp>
        <p:nvSpPr>
          <p:cNvPr id="4" name="TextBox 3"/>
          <p:cNvSpPr txBox="1"/>
          <p:nvPr/>
        </p:nvSpPr>
        <p:spPr>
          <a:xfrm>
            <a:off x="685800" y="2971800"/>
            <a:ext cx="8001000" cy="1200329"/>
          </a:xfrm>
          <a:prstGeom prst="rect">
            <a:avLst/>
          </a:prstGeom>
          <a:noFill/>
        </p:spPr>
        <p:txBody>
          <a:bodyPr wrap="square" rtlCol="0">
            <a:spAutoFit/>
          </a:bodyPr>
          <a:lstStyle/>
          <a:p>
            <a:pPr>
              <a:buFont typeface="Arial" pitchFamily="34" charset="0"/>
              <a:buChar char="•"/>
            </a:pPr>
            <a:r>
              <a:rPr lang="en-US" sz="2400" b="1" dirty="0" smtClean="0">
                <a:latin typeface="Arial" pitchFamily="34" charset="0"/>
                <a:cs typeface="Arial" pitchFamily="34" charset="0"/>
              </a:rPr>
              <a:t>If you are interested in working with neighboring associations </a:t>
            </a:r>
            <a:r>
              <a:rPr lang="en-US" sz="2400" dirty="0" smtClean="0">
                <a:latin typeface="Arial" pitchFamily="34" charset="0"/>
                <a:cs typeface="Arial" pitchFamily="34" charset="0"/>
              </a:rPr>
              <a:t>- contact the local associations in your area and let them know your interest and availability</a:t>
            </a:r>
            <a:endParaRPr lang="en-US" sz="2400" dirty="0">
              <a:latin typeface="Arial" pitchFamily="34" charset="0"/>
              <a:cs typeface="Arial" pitchFamily="34" charset="0"/>
            </a:endParaRPr>
          </a:p>
        </p:txBody>
      </p:sp>
      <p:sp>
        <p:nvSpPr>
          <p:cNvPr id="6" name="Rectangle 5"/>
          <p:cNvSpPr/>
          <p:nvPr/>
        </p:nvSpPr>
        <p:spPr>
          <a:xfrm>
            <a:off x="644387" y="4191000"/>
            <a:ext cx="7630583" cy="830997"/>
          </a:xfrm>
          <a:prstGeom prst="rect">
            <a:avLst/>
          </a:prstGeom>
        </p:spPr>
        <p:txBody>
          <a:bodyPr wrap="square">
            <a:spAutoFit/>
          </a:bodyPr>
          <a:lstStyle/>
          <a:p>
            <a:pPr>
              <a:buFont typeface="Arial" pitchFamily="34" charset="0"/>
              <a:buChar char="•"/>
            </a:pPr>
            <a:r>
              <a:rPr lang="en-US" sz="2400" dirty="0" smtClean="0">
                <a:latin typeface="Arial" pitchFamily="34" charset="0"/>
                <a:cs typeface="Arial" pitchFamily="34" charset="0"/>
              </a:rPr>
              <a:t>Shadow a monitor before you monitor your first class (talk to you association about this)</a:t>
            </a:r>
            <a:endParaRPr lang="en-US" sz="2400" dirty="0">
              <a:latin typeface="Arial" pitchFamily="34" charset="0"/>
              <a:cs typeface="Arial" pitchFamily="34" charset="0"/>
            </a:endParaRPr>
          </a:p>
        </p:txBody>
      </p:sp>
      <p:sp>
        <p:nvSpPr>
          <p:cNvPr id="8" name="TextBox 7"/>
          <p:cNvSpPr txBox="1"/>
          <p:nvPr/>
        </p:nvSpPr>
        <p:spPr>
          <a:xfrm>
            <a:off x="687916" y="457200"/>
            <a:ext cx="8075083" cy="1077218"/>
          </a:xfrm>
          <a:prstGeom prst="rect">
            <a:avLst/>
          </a:prstGeom>
          <a:noFill/>
        </p:spPr>
        <p:txBody>
          <a:bodyPr wrap="square" rtlCol="0">
            <a:spAutoFit/>
          </a:bodyPr>
          <a:lstStyle/>
          <a:p>
            <a:r>
              <a:rPr lang="en-US" sz="3200" b="1" dirty="0" smtClean="0">
                <a:latin typeface="Arial" pitchFamily="34" charset="0"/>
                <a:cs typeface="Arial" pitchFamily="34" charset="0"/>
              </a:rPr>
              <a:t>How do I get assigned to monitor a </a:t>
            </a:r>
          </a:p>
          <a:p>
            <a:r>
              <a:rPr lang="en-US" sz="3200" b="1" dirty="0" smtClean="0">
                <a:latin typeface="Arial" pitchFamily="34" charset="0"/>
                <a:cs typeface="Arial" pitchFamily="34" charset="0"/>
              </a:rPr>
              <a:t>GRI class?</a:t>
            </a:r>
            <a:endParaRPr lang="en-US" sz="3200" dirty="0">
              <a:latin typeface="Arial" pitchFamily="34" charset="0"/>
              <a:cs typeface="Arial" pitchFamily="34" charset="0"/>
            </a:endParaRPr>
          </a:p>
        </p:txBody>
      </p:sp>
      <p:pic>
        <p:nvPicPr>
          <p:cNvPr id="7" name="~PP2916.WAV">
            <a:hlinkClick r:id="" action="ppaction://media"/>
          </p:cNvPr>
          <p:cNvPicPr>
            <a:picLocks noRot="1" noChangeAspect="1"/>
          </p:cNvPicPr>
          <p:nvPr>
            <a:wavAudioFile r:embed="rId2" name="~PP2916.WAV"/>
          </p:nvPr>
        </p:nvPicPr>
        <p:blipFill>
          <a:blip r:embed="rId4" cstate="print"/>
          <a:stretch>
            <a:fillRect/>
          </a:stretch>
        </p:blipFill>
        <p:spPr>
          <a:xfrm>
            <a:off x="8737600" y="6451600"/>
            <a:ext cx="304800" cy="304800"/>
          </a:xfrm>
          <a:prstGeom prst="rect">
            <a:avLst/>
          </a:prstGeom>
        </p:spPr>
      </p:pic>
    </p:spTree>
    <p:custDataLst>
      <p:tags r:id="rId1"/>
    </p:custDataLst>
  </p:cSld>
  <p:clrMapOvr>
    <a:masterClrMapping/>
  </p:clrMapOvr>
  <p:transition advClick="0" advTm="32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p:bldP spid="4"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533400" y="914400"/>
            <a:ext cx="8229600" cy="4724400"/>
          </a:xfrm>
        </p:spPr>
        <p:txBody>
          <a:bodyPr>
            <a:normAutofit/>
          </a:bodyPr>
          <a:lstStyle/>
          <a:p>
            <a:pPr algn="ctr"/>
            <a:r>
              <a:rPr lang="en-US" sz="3200" b="0" dirty="0" smtClean="0">
                <a:solidFill>
                  <a:schemeClr val="tx1"/>
                </a:solidFill>
                <a:effectLst/>
                <a:latin typeface="Arial" pitchFamily="34" charset="0"/>
                <a:cs typeface="Arial" pitchFamily="34" charset="0"/>
              </a:rPr>
              <a:t>Remember …</a:t>
            </a:r>
            <a:br>
              <a:rPr lang="en-US" sz="3200" b="0" dirty="0" smtClean="0">
                <a:solidFill>
                  <a:schemeClr val="tx1"/>
                </a:solidFill>
                <a:effectLst/>
                <a:latin typeface="Arial" pitchFamily="34" charset="0"/>
                <a:cs typeface="Arial" pitchFamily="34" charset="0"/>
              </a:rPr>
            </a:br>
            <a:r>
              <a:rPr lang="en-US" sz="2400" b="0" dirty="0" smtClean="0">
                <a:solidFill>
                  <a:schemeClr val="tx1"/>
                </a:solidFill>
                <a:effectLst/>
                <a:latin typeface="Arial" pitchFamily="34" charset="0"/>
                <a:cs typeface="Arial" pitchFamily="34" charset="0"/>
              </a:rPr>
              <a:t>The learning is truly what matters most, more than instructor popularity, more than whether or not you are liked by the instructor or students and more than whether the students simply “feel good” after their time in the class.</a:t>
            </a:r>
            <a:r>
              <a:rPr lang="en-US" dirty="0">
                <a:latin typeface="Arial" pitchFamily="34" charset="0"/>
                <a:cs typeface="Arial" pitchFamily="34" charset="0"/>
              </a:rPr>
              <a:t/>
            </a:r>
            <a:br>
              <a:rPr lang="en-US" dirty="0">
                <a:latin typeface="Arial" pitchFamily="34" charset="0"/>
                <a:cs typeface="Arial" pitchFamily="34" charset="0"/>
              </a:rPr>
            </a:br>
            <a:r>
              <a:rPr lang="en-US" dirty="0"/>
              <a:t/>
            </a:r>
            <a:br>
              <a:rPr lang="en-US" dirty="0"/>
            </a:br>
            <a:endParaRPr lang="en-US" sz="3200" i="1" dirty="0"/>
          </a:p>
        </p:txBody>
      </p:sp>
      <p:pic>
        <p:nvPicPr>
          <p:cNvPr id="3" name="~PP500.WAV">
            <a:hlinkClick r:id="" action="ppaction://media"/>
          </p:cNvPr>
          <p:cNvPicPr>
            <a:picLocks noRot="1" noChangeAspect="1"/>
          </p:cNvPicPr>
          <p:nvPr>
            <a:wavAudioFile r:embed="rId1" name="~PP500.WAV"/>
          </p:nvPr>
        </p:nvPicPr>
        <p:blipFill>
          <a:blip r:embed="rId4" cstate="print"/>
          <a:stretch>
            <a:fillRect/>
          </a:stretch>
        </p:blipFill>
        <p:spPr>
          <a:xfrm>
            <a:off x="8737600" y="6451600"/>
            <a:ext cx="304800" cy="304800"/>
          </a:xfrm>
          <a:prstGeom prst="rect">
            <a:avLst/>
          </a:prstGeom>
        </p:spPr>
      </p:pic>
    </p:spTree>
  </p:cSld>
  <p:clrMapOvr>
    <a:masterClrMapping/>
  </p:clrMapOvr>
  <p:transition advTm="13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3.2|1.7|2"/>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3.4"/>
</p:tagLst>
</file>

<file path=ppt/tags/tag12.xml><?xml version="1.0" encoding="utf-8"?>
<p:tagLst xmlns:a="http://schemas.openxmlformats.org/drawingml/2006/main" xmlns:r="http://schemas.openxmlformats.org/officeDocument/2006/relationships" xmlns:p="http://schemas.openxmlformats.org/presentationml/2006/main">
  <p:tag name="TIMING" val="|2.7"/>
</p:tagLst>
</file>

<file path=ppt/tags/tag13.xml><?xml version="1.0" encoding="utf-8"?>
<p:tagLst xmlns:a="http://schemas.openxmlformats.org/drawingml/2006/main" xmlns:r="http://schemas.openxmlformats.org/officeDocument/2006/relationships" xmlns:p="http://schemas.openxmlformats.org/presentationml/2006/main">
  <p:tag name="TIMING" val="|1.9"/>
</p:tagLst>
</file>

<file path=ppt/tags/tag14.xml><?xml version="1.0" encoding="utf-8"?>
<p:tagLst xmlns:a="http://schemas.openxmlformats.org/drawingml/2006/main" xmlns:r="http://schemas.openxmlformats.org/officeDocument/2006/relationships" xmlns:p="http://schemas.openxmlformats.org/presentationml/2006/main">
  <p:tag name="TIMING" val="|3.1"/>
</p:tagLst>
</file>

<file path=ppt/tags/tag15.xml><?xml version="1.0" encoding="utf-8"?>
<p:tagLst xmlns:a="http://schemas.openxmlformats.org/drawingml/2006/main" xmlns:r="http://schemas.openxmlformats.org/officeDocument/2006/relationships" xmlns:p="http://schemas.openxmlformats.org/presentationml/2006/main">
  <p:tag name="TIMING" val="|1.6"/>
</p:tagLst>
</file>

<file path=ppt/tags/tag16.xml><?xml version="1.0" encoding="utf-8"?>
<p:tagLst xmlns:a="http://schemas.openxmlformats.org/drawingml/2006/main" xmlns:r="http://schemas.openxmlformats.org/officeDocument/2006/relationships" xmlns:p="http://schemas.openxmlformats.org/presentationml/2006/main">
  <p:tag name="TIMING" val="|4.9"/>
</p:tagLst>
</file>

<file path=ppt/tags/tag17.xml><?xml version="1.0" encoding="utf-8"?>
<p:tagLst xmlns:a="http://schemas.openxmlformats.org/drawingml/2006/main" xmlns:r="http://schemas.openxmlformats.org/officeDocument/2006/relationships" xmlns:p="http://schemas.openxmlformats.org/presentationml/2006/main">
  <p:tag name="TIMING" val="|6.5"/>
</p:tagLst>
</file>

<file path=ppt/tags/tag18.xml><?xml version="1.0" encoding="utf-8"?>
<p:tagLst xmlns:a="http://schemas.openxmlformats.org/drawingml/2006/main" xmlns:r="http://schemas.openxmlformats.org/officeDocument/2006/relationships" xmlns:p="http://schemas.openxmlformats.org/presentationml/2006/main">
  <p:tag name="TIMING" val="|1.6|13.5|7.9"/>
</p:tagLst>
</file>

<file path=ppt/tags/tag2.xml><?xml version="1.0" encoding="utf-8"?>
<p:tagLst xmlns:a="http://schemas.openxmlformats.org/drawingml/2006/main" xmlns:r="http://schemas.openxmlformats.org/officeDocument/2006/relationships" xmlns:p="http://schemas.openxmlformats.org/presentationml/2006/main">
  <p:tag name="TIMING" val="|7.6|1.5|2.3|2.6|2.2|1.9"/>
</p:tagLst>
</file>

<file path=ppt/tags/tag3.xml><?xml version="1.0" encoding="utf-8"?>
<p:tagLst xmlns:a="http://schemas.openxmlformats.org/drawingml/2006/main" xmlns:r="http://schemas.openxmlformats.org/officeDocument/2006/relationships" xmlns:p="http://schemas.openxmlformats.org/presentationml/2006/main">
  <p:tag name="TIMING" val="|4.7|1.8|1.7|1.7"/>
</p:tagLst>
</file>

<file path=ppt/tags/tag4.xml><?xml version="1.0" encoding="utf-8"?>
<p:tagLst xmlns:a="http://schemas.openxmlformats.org/drawingml/2006/main" xmlns:r="http://schemas.openxmlformats.org/officeDocument/2006/relationships" xmlns:p="http://schemas.openxmlformats.org/presentationml/2006/main">
  <p:tag name="TIMING" val="|5.9|3.5"/>
</p:tagLst>
</file>

<file path=ppt/tags/tag5.xml><?xml version="1.0" encoding="utf-8"?>
<p:tagLst xmlns:a="http://schemas.openxmlformats.org/drawingml/2006/main" xmlns:r="http://schemas.openxmlformats.org/officeDocument/2006/relationships" xmlns:p="http://schemas.openxmlformats.org/presentationml/2006/main">
  <p:tag name="TIMING" val="|1|3.3|3.5|3.9|2.7|3.4"/>
</p:tagLst>
</file>

<file path=ppt/tags/tag6.xml><?xml version="1.0" encoding="utf-8"?>
<p:tagLst xmlns:a="http://schemas.openxmlformats.org/drawingml/2006/main" xmlns:r="http://schemas.openxmlformats.org/officeDocument/2006/relationships" xmlns:p="http://schemas.openxmlformats.org/presentationml/2006/main">
  <p:tag name="TIMING" val="|0.9|2.5|3.7|2.4|2.1|3.6"/>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4.7"/>
</p:tagLst>
</file>

<file path=ppt/tags/tag9.xml><?xml version="1.0" encoding="utf-8"?>
<p:tagLst xmlns:a="http://schemas.openxmlformats.org/drawingml/2006/main" xmlns:r="http://schemas.openxmlformats.org/officeDocument/2006/relationships" xmlns:p="http://schemas.openxmlformats.org/presentationml/2006/main">
  <p:tag name="TIMING" val="|5.6"/>
</p:tagLst>
</file>

<file path=ppt/theme/theme1.xml><?xml version="1.0" encoding="utf-8"?>
<a:theme xmlns:a="http://schemas.openxmlformats.org/drawingml/2006/main" name="GRI-pp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GRI-ppt2</Template>
  <TotalTime>1477</TotalTime>
  <Words>2135</Words>
  <Application>Microsoft Office PowerPoint</Application>
  <PresentationFormat>On-screen Show (4:3)</PresentationFormat>
  <Paragraphs>341</Paragraphs>
  <Slides>94</Slides>
  <Notes>38</Notes>
  <HiddenSlides>0</HiddenSlides>
  <MMClips>94</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GRI-ppt2</vt:lpstr>
      <vt:lpstr>Welcome to the</vt:lpstr>
      <vt:lpstr>Slide 2</vt:lpstr>
      <vt:lpstr>Common Terms  Candidate Someone who has started the GRI program, but has not earned the designation   Designee Someone who has completed the program and earned the Designation   Provider The entity authorized by AAR to offer a GRI class (local association, Arizona chapter of an NAR institute, society, council or firm)   </vt:lpstr>
      <vt:lpstr>    Years in real estate: 20% - less than 1 year 31% - 1- 3  years 23%  - 4-6  years 13%    - 7-10 years 13% - over 10 years Age: 1%   -  under 25 10% - 25-34 years 18% - 35-44 years 34% - 45-54 years 37% - over 55 years  </vt:lpstr>
      <vt:lpstr>2014 Program and Requirements</vt:lpstr>
      <vt:lpstr>The New Curriculum</vt:lpstr>
      <vt:lpstr>Curriculum Skill Building  </vt:lpstr>
      <vt:lpstr>Curriculum Risk Management</vt:lpstr>
      <vt:lpstr>Curriculum Elective</vt:lpstr>
      <vt:lpstr>Where can you find this?</vt:lpstr>
      <vt:lpstr>Slide 11</vt:lpstr>
      <vt:lpstr>Monitors:  Your Role</vt:lpstr>
      <vt:lpstr>Slide 13</vt:lpstr>
      <vt:lpstr>Interrupt or correct instructors during class  Read the newspaper in back of room and not pay attention  Talk in the back of the room – disruptive  Not notice students using electronics  Be too stiff or militarian in introductory remarks  </vt:lpstr>
      <vt:lpstr>All monitor information including evaluation forms can be downloaded from  www.azgri.com website.  </vt:lpstr>
      <vt:lpstr>Your association staff will give you the monitor packet when you accept a class assignment  or you can  download it from www.azgri.com </vt:lpstr>
      <vt:lpstr>  Monitor Evaluation Form   After lunch, you should start filling  out your form  </vt:lpstr>
      <vt:lpstr>Importance of the Monitor  Evaluation Forms</vt:lpstr>
      <vt:lpstr>Slide 19</vt:lpstr>
      <vt:lpstr> </vt:lpstr>
      <vt:lpstr>  </vt:lpstr>
      <vt:lpstr>Slide 22</vt:lpstr>
      <vt:lpstr>Slide 23</vt:lpstr>
      <vt:lpstr>Slide 24</vt:lpstr>
      <vt:lpstr>Slide 25</vt:lpstr>
      <vt:lpstr>Slide 26</vt:lpstr>
      <vt:lpstr>Program Administration</vt:lpstr>
      <vt:lpstr>   Class Materials All class material is posted on the GRI website (administrator section)  (books, reference material if any, sign in sheets, c/e certificates.)  Your association staff will download the materials from www.azgri.com prior to the class     </vt:lpstr>
      <vt:lpstr>The Day of the Class  Arrive onsite at least 30 minutes  prior to the class unless your course provider indicates otherwise</vt:lpstr>
      <vt:lpstr> Find out from your  association staff:  Who will introduce the affiliate sponsors and when?  (Sponsor remarks should be given prior to class start - suggestion:  7:50-8:00, breaks and/or lunch – ADRE does not permit sponsor remarks during the “class time”)   Who will handle the student check-in?</vt:lpstr>
      <vt:lpstr> Welcome the Instructor Introduce yourself and… Find out from the instructor:  What type of assistance he/she may      need from you. Who will do the introductory remarks      and instructor introduction.  How instructor wants to handle breaks:       pre-arranged or spontaneous? If the instructor wants you to signal       him/her when it is break time?   </vt:lpstr>
      <vt:lpstr>   How does he/she prefer you handle the following:    </vt:lpstr>
      <vt:lpstr>Slide 33</vt:lpstr>
      <vt:lpstr>Door Signs  Do not post on the door prior to 10/20 minutes after instructor starts.    </vt:lpstr>
      <vt:lpstr>Students will not receive c/e or GRI credit if arriving:</vt:lpstr>
      <vt:lpstr>Exceptions to the late policy for GRI credit can only be made by the AAR staff in conjunction with the GRI workgroup chair.  Advise the student he/she may attend the class but will not receive c/e or GRI credit.   Student can appeal to AAR (although AAR consistently adheres to this policy)</vt:lpstr>
      <vt:lpstr>TIP:  For Late Students:    Write the arrival time on the sign-in sheet and have the student initial it.</vt:lpstr>
      <vt:lpstr>Sign-in sheet:  Pass the sign-in sheet around in the morning  AND in the afternoon  Ask the students to check their email address  (as the monitor, you need to sign the bottom of each sign-in sheet page prior to the end of class) </vt:lpstr>
      <vt:lpstr> Changes made to the sign-in sheet are only for the purpose of AAR class contact information – they do not change the information in the membership database.  If the student does not make the change with their local association, the contact information in the AAR database will continue to be incorrect.  If you have any students in class just for the c/e, please mark CE ONLY next to their name on the sign-in sheet.  </vt:lpstr>
      <vt:lpstr> Breaks/Lunch    After each break make sure everyone is back in class  when the class starts.   Tips: A bell or buzzer helps everyone return promptly  Shut the doors Flicker the lights  Count heads again!  </vt:lpstr>
      <vt:lpstr>Tip:  Make yourself a floorplan:  (sample based on three rows across – change to fit your setup)  after start of class _____ ______ ____ 1st break _____ ______ ____ 2nd break _____ ______ ____ after lunch _____ ______ ____ 1st break _____ ______ ____ 2nd break _____ ______ ____ </vt:lpstr>
      <vt:lpstr>Continuing Education Certificates:  C/E certs should be given to students at the end of class as they leave. </vt:lpstr>
      <vt:lpstr>And my last class is…</vt:lpstr>
      <vt:lpstr>New designees:  Receive a package congratulating them  from AAR containing designation information.  Their certificate and pin is mailed directly to the student or the local association at the end of the month.  </vt:lpstr>
      <vt:lpstr>Student Course History</vt:lpstr>
      <vt:lpstr>Student Evaluations</vt:lpstr>
      <vt:lpstr>Student Evaluations </vt:lpstr>
      <vt:lpstr>Exam:  Why?  Exams are given in the GRI program to measure the student’s comprehension of the material.   Exam questions correlate to the learning objectives in each of the units.  Instructors conduct a review during or at the end of class. It is permissible for instructors to emphasize exam content during class.  The online exam is open book   </vt:lpstr>
      <vt:lpstr>We use an online format for the exams.  Students complete the online evaluation form which automatically takes them to the online exam at the end of the class evaluation. </vt:lpstr>
      <vt:lpstr>Exam:   There is no time limit for completing the test once student starts it.  Students will receive their grade immediately upon finishing their online exam.    They can print out their grade if they wish for their files.   Students will see which questions they answered incorrectly and see the correct answer. </vt:lpstr>
      <vt:lpstr> </vt:lpstr>
      <vt:lpstr>If a student fails the exam, the exam can be retaken within 30 days for a fee of $25.00  Instructors will receive notice of students failing an exam.   Students may contact instructors for counsel prior to retaking the exam.</vt:lpstr>
      <vt:lpstr>After the class, the association will return to AAR:  Sign-in sheets SIGNED BY THE MONITOR Instructor Evaluation form (filled out by monitor) Administration/Logistics Feedback Form (filled out by instructor &amp; association staff) GRI Completion Forms (if students turn them in) Notes on any unusual circumstances such as someone is ill and must leave:  </vt:lpstr>
      <vt:lpstr>Instructors    </vt:lpstr>
      <vt:lpstr>Slide 55</vt:lpstr>
      <vt:lpstr>Slide 56</vt:lpstr>
      <vt:lpstr>Teaching to the generations</vt:lpstr>
      <vt:lpstr>The more learners are actively engaged in the learning process  (discussing, writing, imitating, questioning, practicing, doing,  and the like),  the more they are able to remember!</vt:lpstr>
      <vt:lpstr>Probably the most significant characteristic of adult learners – and the characteristic that separates the adult learner from children – is the adult’s need and desire to see the real-world relevance (of what’s being taught) to his or her life.  </vt:lpstr>
      <vt:lpstr>Common Challenges You May Face  </vt:lpstr>
      <vt:lpstr>Slide 61</vt:lpstr>
      <vt:lpstr>Slide 62</vt:lpstr>
      <vt:lpstr>Slide 63</vt:lpstr>
      <vt:lpstr>Slide 64</vt:lpstr>
      <vt:lpstr>Slide 65</vt:lpstr>
      <vt:lpstr>Slide 66</vt:lpstr>
      <vt:lpstr>Slide 67</vt:lpstr>
      <vt:lpstr>Slide 68</vt:lpstr>
      <vt:lpstr>Challenge: The instructor has product to sell…and wants to set up product in front of class?</vt:lpstr>
      <vt:lpstr>Challenge: Not enough material for all the students.</vt:lpstr>
      <vt:lpstr>Common questions Monitors may receive from students</vt:lpstr>
      <vt:lpstr>Q.  How long do students have to complete all the courses?  A.  All courses must be completed within five years from the date of the student’s first course.</vt:lpstr>
      <vt:lpstr>Q.  If student is not a REALTOR® yet, can he/she still take the classes?  A.  Yes, although only active NAR members may earn the GRI designation. The classes will be activated once the student’s membership becomes active.</vt:lpstr>
      <vt:lpstr>Q.  Is there continuing education (c/e) credit for these classes?  A.  Yes, most of the classes have been approved by ADRE for c/e credit.  Specific c/e is noted on the module description page and at www.AZGRI.com</vt:lpstr>
      <vt:lpstr>   How long will it take before students find out if they passed the exam?  A.  Immediately upon finishing the online exam.</vt:lpstr>
      <vt:lpstr>   When does the student have to take the exam?  A.  Within 48 hours after the class.</vt:lpstr>
      <vt:lpstr>   A student is not sure what classes he/she still needs, how can he/she find out?  A.  Members can look up their GRI class records on the www.azgri.com website.</vt:lpstr>
      <vt:lpstr>   This is student’s last class, what does he/she need to do?  A.  Fill out the Completion Form which will be provided by the association staff. The form should be turned in to the monitor when student leaves class  (if student can’t remember exact dates of classes taken, put in the year and location)</vt:lpstr>
      <vt:lpstr>   A student attends the first day of the class, but can’t attend day two….can the student take the second day at another offering?  A.  No.</vt:lpstr>
      <vt:lpstr>Resources  </vt:lpstr>
      <vt:lpstr>Slide 81</vt:lpstr>
      <vt:lpstr>Spread the word: Scholarships</vt:lpstr>
      <vt:lpstr>Complete set of Monitor materials can be downloaded from  www.azgri.com   </vt:lpstr>
      <vt:lpstr>Student Resources found on  www.azgri.com   </vt:lpstr>
      <vt:lpstr>   </vt:lpstr>
      <vt:lpstr>   </vt:lpstr>
      <vt:lpstr>   </vt:lpstr>
      <vt:lpstr>   </vt:lpstr>
      <vt:lpstr>   </vt:lpstr>
      <vt:lpstr>   </vt:lpstr>
      <vt:lpstr>   </vt:lpstr>
      <vt:lpstr>Now What?  </vt:lpstr>
      <vt:lpstr>Slide 93</vt:lpstr>
      <vt:lpstr>Remember … The learning is truly what matters most, more than instructor popularity, more than whether or not you are liked by the instructor or students and more than whether the students simply “feel good” after their time in the class.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dc:title>
  <dc:creator>Barb</dc:creator>
  <cp:lastModifiedBy>Brittni</cp:lastModifiedBy>
  <cp:revision>95</cp:revision>
  <dcterms:created xsi:type="dcterms:W3CDTF">2013-07-30T23:25:40Z</dcterms:created>
  <dcterms:modified xsi:type="dcterms:W3CDTF">2014-01-29T23:33:45Z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2033307068</vt:i4>
  </property>
  <property fmtid="{D5CDD505-2E9C-101B-9397-08002B2CF9AE}" pid="3" name="_NewReviewCycle">
    <vt:lpwstr/>
  </property>
  <property fmtid="{D5CDD505-2E9C-101B-9397-08002B2CF9AE}" pid="4" name="_EmailSubject">
    <vt:lpwstr>did you ever create a gri powerpoint template?</vt:lpwstr>
  </property>
  <property fmtid="{D5CDD505-2E9C-101B-9397-08002B2CF9AE}" pid="5" name="_AuthorEmail">
    <vt:lpwstr>jthurston@aaronline.com</vt:lpwstr>
  </property>
  <property fmtid="{D5CDD505-2E9C-101B-9397-08002B2CF9AE}" pid="6" name="_AuthorEmailDisplayName">
    <vt:lpwstr>J. Thurston</vt:lpwstr>
  </property>
</Properties>
</file>